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7C387D0-19A7-4131-AD05-945D2FD2DF34}">
  <a:tblStyle styleId="{77C387D0-19A7-4131-AD05-945D2FD2DF3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e51bb57efb_3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e51bb57efb_3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cca0cecaa1_25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cca0cecaa1_25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cca0cecaa1_25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cca0cecaa1_25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cca0cecaa1_25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cca0cecaa1_25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cca0cecaa1_25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cca0cecaa1_25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cca0cecaa1_25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cca0cecaa1_25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cca0cecaa1_25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cca0cecaa1_25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cca0cecaa1_25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cca0cecaa1_25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cca0cecaa1_25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cca0cecaa1_25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cca0cecaa1_25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cca0cecaa1_25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cca0cecaa1_25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cca0cecaa1_25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cca0cecaa1_25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cca0cecaa1_25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cca0cecaa1_25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cca0cecaa1_25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cca0cecaa1_25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cca0cecaa1_25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000">
                <a:solidFill>
                  <a:schemeClr val="dk1"/>
                </a:solidFill>
              </a:rPr>
              <a:t>Zoom　</a:t>
            </a:r>
            <a:endParaRPr sz="1000">
              <a:solidFill>
                <a:schemeClr val="dk1"/>
              </a:solidFill>
            </a:endParaRPr>
          </a:p>
          <a:p>
            <a:pPr indent="0" lvl="0" marL="0" rtl="0" algn="l">
              <a:spcBef>
                <a:spcPts val="0"/>
              </a:spcBef>
              <a:spcAft>
                <a:spcPts val="0"/>
              </a:spcAft>
              <a:buNone/>
            </a:pPr>
            <a:r>
              <a:rPr lang="ja" sz="1000">
                <a:solidFill>
                  <a:schemeClr val="dk1"/>
                </a:solidFill>
              </a:rPr>
              <a:t>LINE　</a:t>
            </a:r>
            <a:endParaRPr sz="1000">
              <a:solidFill>
                <a:schemeClr val="dk1"/>
              </a:solidFill>
            </a:endParaRPr>
          </a:p>
          <a:p>
            <a:pPr indent="0" lvl="0" marL="0" rtl="0" algn="l">
              <a:spcBef>
                <a:spcPts val="0"/>
              </a:spcBef>
              <a:spcAft>
                <a:spcPts val="0"/>
              </a:spcAft>
              <a:buNone/>
            </a:pPr>
            <a:r>
              <a:rPr lang="ja" sz="1000">
                <a:solidFill>
                  <a:schemeClr val="dk1"/>
                </a:solidFill>
              </a:rPr>
              <a:t>Slack　</a:t>
            </a:r>
            <a:endParaRPr sz="1000">
              <a:solidFill>
                <a:schemeClr val="dk1"/>
              </a:solidFill>
            </a:endParaRPr>
          </a:p>
          <a:p>
            <a:pPr indent="0" lvl="0" marL="0" rtl="0" algn="l">
              <a:spcBef>
                <a:spcPts val="0"/>
              </a:spcBef>
              <a:spcAft>
                <a:spcPts val="0"/>
              </a:spcAft>
              <a:buNone/>
            </a:pPr>
            <a:r>
              <a:rPr lang="ja" sz="1000">
                <a:solidFill>
                  <a:schemeClr val="dk1"/>
                </a:solidFill>
              </a:rPr>
              <a:t>Chatwork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ja" sz="1000">
                <a:solidFill>
                  <a:schemeClr val="dk1"/>
                </a:solidFill>
              </a:rPr>
              <a:t>Salesforce　</a:t>
            </a:r>
            <a:endParaRPr sz="1000">
              <a:solidFill>
                <a:schemeClr val="dk1"/>
              </a:solidFill>
            </a:endParaRPr>
          </a:p>
          <a:p>
            <a:pPr indent="0" lvl="0" marL="0" rtl="0" algn="l">
              <a:spcBef>
                <a:spcPts val="0"/>
              </a:spcBef>
              <a:spcAft>
                <a:spcPts val="0"/>
              </a:spcAft>
              <a:buNone/>
            </a:pPr>
            <a:r>
              <a:rPr lang="ja" sz="1000">
                <a:solidFill>
                  <a:schemeClr val="dk1"/>
                </a:solidFill>
              </a:rPr>
              <a:t>kintone　</a:t>
            </a:r>
            <a:endParaRPr sz="1000">
              <a:solidFill>
                <a:schemeClr val="dk1"/>
              </a:solidFill>
            </a:endParaRPr>
          </a:p>
          <a:p>
            <a:pPr indent="0" lvl="0" marL="0" rtl="0" algn="l">
              <a:spcBef>
                <a:spcPts val="0"/>
              </a:spcBef>
              <a:spcAft>
                <a:spcPts val="0"/>
              </a:spcAft>
              <a:buNone/>
            </a:pPr>
            <a:r>
              <a:rPr lang="ja" sz="1000">
                <a:solidFill>
                  <a:schemeClr val="dk1"/>
                </a:solidFill>
              </a:rPr>
              <a:t>Zoho　</a:t>
            </a:r>
            <a:endParaRPr sz="1000">
              <a:solidFill>
                <a:schemeClr val="dk1"/>
              </a:solidFill>
            </a:endParaRPr>
          </a:p>
          <a:p>
            <a:pPr indent="0" lvl="0" marL="0" rtl="0" algn="l">
              <a:spcBef>
                <a:spcPts val="0"/>
              </a:spcBef>
              <a:spcAft>
                <a:spcPts val="0"/>
              </a:spcAft>
              <a:buNone/>
            </a:pPr>
            <a:r>
              <a:rPr lang="ja" sz="1000">
                <a:solidFill>
                  <a:schemeClr val="dk1"/>
                </a:solidFill>
              </a:rPr>
              <a:t>HubSpot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ja" sz="1000">
                <a:solidFill>
                  <a:schemeClr val="dk1"/>
                </a:solidFill>
              </a:rPr>
              <a:t>freee会計</a:t>
            </a:r>
            <a:endParaRPr sz="1000">
              <a:solidFill>
                <a:schemeClr val="dk1"/>
              </a:solidFill>
            </a:endParaRPr>
          </a:p>
          <a:p>
            <a:pPr indent="0" lvl="0" marL="0" rtl="0" algn="l">
              <a:spcBef>
                <a:spcPts val="0"/>
              </a:spcBef>
              <a:spcAft>
                <a:spcPts val="0"/>
              </a:spcAft>
              <a:buNone/>
            </a:pPr>
            <a:r>
              <a:rPr lang="ja" sz="1000">
                <a:solidFill>
                  <a:schemeClr val="dk1"/>
                </a:solidFill>
              </a:rPr>
              <a:t>マネーフォワード (クラウド請求書)</a:t>
            </a:r>
            <a:endParaRPr sz="1000">
              <a:solidFill>
                <a:schemeClr val="dk1"/>
              </a:solidFill>
            </a:endParaRPr>
          </a:p>
          <a:p>
            <a:pPr indent="0" lvl="0" marL="0" rtl="0" algn="l">
              <a:spcBef>
                <a:spcPts val="0"/>
              </a:spcBef>
              <a:spcAft>
                <a:spcPts val="0"/>
              </a:spcAft>
              <a:buNone/>
            </a:pPr>
            <a:r>
              <a:rPr lang="ja" sz="1000">
                <a:solidFill>
                  <a:schemeClr val="dk1"/>
                </a:solidFill>
              </a:rPr>
              <a:t>KING OF TIME　</a:t>
            </a:r>
            <a:endParaRPr sz="1000">
              <a:solidFill>
                <a:schemeClr val="dk1"/>
              </a:solidFill>
            </a:endParaRPr>
          </a:p>
          <a:p>
            <a:pPr indent="0" lvl="0" marL="0" rtl="0" algn="l">
              <a:spcBef>
                <a:spcPts val="0"/>
              </a:spcBef>
              <a:spcAft>
                <a:spcPts val="0"/>
              </a:spcAft>
              <a:buNone/>
            </a:pPr>
            <a:r>
              <a:rPr lang="ja" sz="1000">
                <a:solidFill>
                  <a:schemeClr val="dk1"/>
                </a:solidFill>
              </a:rPr>
              <a:t>SmartHR　</a:t>
            </a:r>
            <a:endParaRPr sz="1000">
              <a:solidFill>
                <a:schemeClr val="dk1"/>
              </a:solidFill>
            </a:endParaRPr>
          </a:p>
          <a:p>
            <a:pPr indent="0" lvl="0" marL="0" rtl="0" algn="l">
              <a:spcBef>
                <a:spcPts val="0"/>
              </a:spcBef>
              <a:spcAft>
                <a:spcPts val="0"/>
              </a:spcAft>
              <a:buNone/>
            </a:pPr>
            <a:r>
              <a:rPr lang="ja" sz="1000">
                <a:solidFill>
                  <a:schemeClr val="dk1"/>
                </a:solidFill>
              </a:rPr>
              <a:t>Misoca 　</a:t>
            </a:r>
            <a:endParaRPr sz="1000">
              <a:solidFill>
                <a:schemeClr val="dk1"/>
              </a:solidFill>
            </a:endParaRPr>
          </a:p>
          <a:p>
            <a:pPr indent="0" lvl="0" marL="0" rtl="0" algn="l">
              <a:spcBef>
                <a:spcPts val="0"/>
              </a:spcBef>
              <a:spcAft>
                <a:spcPts val="0"/>
              </a:spcAft>
              <a:buNone/>
            </a:pPr>
            <a:r>
              <a:rPr lang="ja" sz="1000">
                <a:solidFill>
                  <a:schemeClr val="dk1"/>
                </a:solidFill>
              </a:rPr>
              <a:t>クラウドサイン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ja" sz="1000">
                <a:solidFill>
                  <a:schemeClr val="dk1"/>
                </a:solidFill>
              </a:rPr>
              <a:t>board</a:t>
            </a:r>
            <a:endParaRPr sz="1000">
              <a:solidFill>
                <a:schemeClr val="dk1"/>
              </a:solidFill>
            </a:endParaRPr>
          </a:p>
          <a:p>
            <a:pPr indent="0" lvl="0" marL="0" rtl="0" algn="l">
              <a:spcBef>
                <a:spcPts val="0"/>
              </a:spcBef>
              <a:spcAft>
                <a:spcPts val="0"/>
              </a:spcAft>
              <a:buNone/>
            </a:pPr>
            <a:r>
              <a:rPr lang="ja" sz="1000">
                <a:solidFill>
                  <a:schemeClr val="dk1"/>
                </a:solidFill>
              </a:rPr>
              <a:t>ジョブカンワークフロー</a:t>
            </a:r>
            <a:endParaRPr sz="1000">
              <a:solidFill>
                <a:schemeClr val="dk1"/>
              </a:solidFill>
            </a:endParaRPr>
          </a:p>
          <a:p>
            <a:pPr indent="0" lvl="0" marL="0" rtl="0" algn="l">
              <a:spcBef>
                <a:spcPts val="0"/>
              </a:spcBef>
              <a:spcAft>
                <a:spcPts val="0"/>
              </a:spcAft>
              <a:buNone/>
            </a:pPr>
            <a:r>
              <a:rPr lang="ja" sz="1000">
                <a:solidFill>
                  <a:schemeClr val="dk1"/>
                </a:solidFill>
              </a:rPr>
              <a:t>freee人事・労務　</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cca0cecaa1_25_1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cca0cecaa1_25_1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000">
                <a:solidFill>
                  <a:schemeClr val="dk1"/>
                </a:solidFill>
              </a:rPr>
              <a:t>Zoom　</a:t>
            </a:r>
            <a:endParaRPr sz="1000">
              <a:solidFill>
                <a:schemeClr val="dk1"/>
              </a:solidFill>
            </a:endParaRPr>
          </a:p>
          <a:p>
            <a:pPr indent="0" lvl="0" marL="0" rtl="0" algn="l">
              <a:spcBef>
                <a:spcPts val="0"/>
              </a:spcBef>
              <a:spcAft>
                <a:spcPts val="0"/>
              </a:spcAft>
              <a:buNone/>
            </a:pPr>
            <a:r>
              <a:rPr lang="ja" sz="1000">
                <a:solidFill>
                  <a:schemeClr val="dk1"/>
                </a:solidFill>
              </a:rPr>
              <a:t>LINE　</a:t>
            </a:r>
            <a:endParaRPr sz="1000">
              <a:solidFill>
                <a:schemeClr val="dk1"/>
              </a:solidFill>
            </a:endParaRPr>
          </a:p>
          <a:p>
            <a:pPr indent="0" lvl="0" marL="0" rtl="0" algn="l">
              <a:spcBef>
                <a:spcPts val="0"/>
              </a:spcBef>
              <a:spcAft>
                <a:spcPts val="0"/>
              </a:spcAft>
              <a:buNone/>
            </a:pPr>
            <a:r>
              <a:rPr lang="ja" sz="1000">
                <a:solidFill>
                  <a:schemeClr val="dk1"/>
                </a:solidFill>
              </a:rPr>
              <a:t>Slack　</a:t>
            </a:r>
            <a:endParaRPr sz="1000">
              <a:solidFill>
                <a:schemeClr val="dk1"/>
              </a:solidFill>
            </a:endParaRPr>
          </a:p>
          <a:p>
            <a:pPr indent="0" lvl="0" marL="0" rtl="0" algn="l">
              <a:spcBef>
                <a:spcPts val="0"/>
              </a:spcBef>
              <a:spcAft>
                <a:spcPts val="0"/>
              </a:spcAft>
              <a:buNone/>
            </a:pPr>
            <a:r>
              <a:rPr lang="ja" sz="1000">
                <a:solidFill>
                  <a:schemeClr val="dk1"/>
                </a:solidFill>
              </a:rPr>
              <a:t>Chatwork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ja" sz="1000">
                <a:solidFill>
                  <a:schemeClr val="dk1"/>
                </a:solidFill>
              </a:rPr>
              <a:t>Salesforce　</a:t>
            </a:r>
            <a:endParaRPr sz="1000">
              <a:solidFill>
                <a:schemeClr val="dk1"/>
              </a:solidFill>
            </a:endParaRPr>
          </a:p>
          <a:p>
            <a:pPr indent="0" lvl="0" marL="0" rtl="0" algn="l">
              <a:spcBef>
                <a:spcPts val="0"/>
              </a:spcBef>
              <a:spcAft>
                <a:spcPts val="0"/>
              </a:spcAft>
              <a:buNone/>
            </a:pPr>
            <a:r>
              <a:rPr lang="ja" sz="1000">
                <a:solidFill>
                  <a:schemeClr val="dk1"/>
                </a:solidFill>
              </a:rPr>
              <a:t>kintone　</a:t>
            </a:r>
            <a:endParaRPr sz="1000">
              <a:solidFill>
                <a:schemeClr val="dk1"/>
              </a:solidFill>
            </a:endParaRPr>
          </a:p>
          <a:p>
            <a:pPr indent="0" lvl="0" marL="0" rtl="0" algn="l">
              <a:spcBef>
                <a:spcPts val="0"/>
              </a:spcBef>
              <a:spcAft>
                <a:spcPts val="0"/>
              </a:spcAft>
              <a:buNone/>
            </a:pPr>
            <a:r>
              <a:rPr lang="ja" sz="1000">
                <a:solidFill>
                  <a:schemeClr val="dk1"/>
                </a:solidFill>
              </a:rPr>
              <a:t>Zoho　</a:t>
            </a:r>
            <a:endParaRPr sz="1000">
              <a:solidFill>
                <a:schemeClr val="dk1"/>
              </a:solidFill>
            </a:endParaRPr>
          </a:p>
          <a:p>
            <a:pPr indent="0" lvl="0" marL="0" rtl="0" algn="l">
              <a:spcBef>
                <a:spcPts val="0"/>
              </a:spcBef>
              <a:spcAft>
                <a:spcPts val="0"/>
              </a:spcAft>
              <a:buNone/>
            </a:pPr>
            <a:r>
              <a:rPr lang="ja" sz="1000">
                <a:solidFill>
                  <a:schemeClr val="dk1"/>
                </a:solidFill>
              </a:rPr>
              <a:t>HubSpot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ja" sz="1000">
                <a:solidFill>
                  <a:schemeClr val="dk1"/>
                </a:solidFill>
              </a:rPr>
              <a:t>freee会計</a:t>
            </a:r>
            <a:endParaRPr sz="1000">
              <a:solidFill>
                <a:schemeClr val="dk1"/>
              </a:solidFill>
            </a:endParaRPr>
          </a:p>
          <a:p>
            <a:pPr indent="0" lvl="0" marL="0" rtl="0" algn="l">
              <a:spcBef>
                <a:spcPts val="0"/>
              </a:spcBef>
              <a:spcAft>
                <a:spcPts val="0"/>
              </a:spcAft>
              <a:buNone/>
            </a:pPr>
            <a:r>
              <a:rPr lang="ja" sz="1000">
                <a:solidFill>
                  <a:schemeClr val="dk1"/>
                </a:solidFill>
              </a:rPr>
              <a:t>マネーフォワード (クラウド請求書)</a:t>
            </a:r>
            <a:endParaRPr sz="1000">
              <a:solidFill>
                <a:schemeClr val="dk1"/>
              </a:solidFill>
            </a:endParaRPr>
          </a:p>
          <a:p>
            <a:pPr indent="0" lvl="0" marL="0" rtl="0" algn="l">
              <a:spcBef>
                <a:spcPts val="0"/>
              </a:spcBef>
              <a:spcAft>
                <a:spcPts val="0"/>
              </a:spcAft>
              <a:buNone/>
            </a:pPr>
            <a:r>
              <a:rPr lang="ja" sz="1000">
                <a:solidFill>
                  <a:schemeClr val="dk1"/>
                </a:solidFill>
              </a:rPr>
              <a:t>KING OF TIME　</a:t>
            </a:r>
            <a:endParaRPr sz="1000">
              <a:solidFill>
                <a:schemeClr val="dk1"/>
              </a:solidFill>
            </a:endParaRPr>
          </a:p>
          <a:p>
            <a:pPr indent="0" lvl="0" marL="0" rtl="0" algn="l">
              <a:spcBef>
                <a:spcPts val="0"/>
              </a:spcBef>
              <a:spcAft>
                <a:spcPts val="0"/>
              </a:spcAft>
              <a:buNone/>
            </a:pPr>
            <a:r>
              <a:rPr lang="ja" sz="1000">
                <a:solidFill>
                  <a:schemeClr val="dk1"/>
                </a:solidFill>
              </a:rPr>
              <a:t>SmartHR　</a:t>
            </a:r>
            <a:endParaRPr sz="1000">
              <a:solidFill>
                <a:schemeClr val="dk1"/>
              </a:solidFill>
            </a:endParaRPr>
          </a:p>
          <a:p>
            <a:pPr indent="0" lvl="0" marL="0" rtl="0" algn="l">
              <a:spcBef>
                <a:spcPts val="0"/>
              </a:spcBef>
              <a:spcAft>
                <a:spcPts val="0"/>
              </a:spcAft>
              <a:buNone/>
            </a:pPr>
            <a:r>
              <a:rPr lang="ja" sz="1000">
                <a:solidFill>
                  <a:schemeClr val="dk1"/>
                </a:solidFill>
              </a:rPr>
              <a:t>Misoca 　</a:t>
            </a:r>
            <a:endParaRPr sz="1000">
              <a:solidFill>
                <a:schemeClr val="dk1"/>
              </a:solidFill>
            </a:endParaRPr>
          </a:p>
          <a:p>
            <a:pPr indent="0" lvl="0" marL="0" rtl="0" algn="l">
              <a:spcBef>
                <a:spcPts val="0"/>
              </a:spcBef>
              <a:spcAft>
                <a:spcPts val="0"/>
              </a:spcAft>
              <a:buNone/>
            </a:pPr>
            <a:r>
              <a:rPr lang="ja" sz="1000">
                <a:solidFill>
                  <a:schemeClr val="dk1"/>
                </a:solidFill>
              </a:rPr>
              <a:t>クラウドサイン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ja" sz="1000">
                <a:solidFill>
                  <a:schemeClr val="dk1"/>
                </a:solidFill>
              </a:rPr>
              <a:t>board</a:t>
            </a:r>
            <a:endParaRPr sz="1000">
              <a:solidFill>
                <a:schemeClr val="dk1"/>
              </a:solidFill>
            </a:endParaRPr>
          </a:p>
          <a:p>
            <a:pPr indent="0" lvl="0" marL="0" rtl="0" algn="l">
              <a:spcBef>
                <a:spcPts val="0"/>
              </a:spcBef>
              <a:spcAft>
                <a:spcPts val="0"/>
              </a:spcAft>
              <a:buNone/>
            </a:pPr>
            <a:r>
              <a:rPr lang="ja" sz="1000">
                <a:solidFill>
                  <a:schemeClr val="dk1"/>
                </a:solidFill>
              </a:rPr>
              <a:t>ジョブカンワークフロー</a:t>
            </a:r>
            <a:endParaRPr sz="1000">
              <a:solidFill>
                <a:schemeClr val="dk1"/>
              </a:solidFill>
            </a:endParaRPr>
          </a:p>
          <a:p>
            <a:pPr indent="0" lvl="0" marL="0" rtl="0" algn="l">
              <a:spcBef>
                <a:spcPts val="0"/>
              </a:spcBef>
              <a:spcAft>
                <a:spcPts val="0"/>
              </a:spcAft>
              <a:buNone/>
            </a:pPr>
            <a:r>
              <a:rPr lang="ja" sz="1000">
                <a:solidFill>
                  <a:schemeClr val="dk1"/>
                </a:solidFill>
              </a:rPr>
              <a:t>freee人事・労務　</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cca0cecaa1_25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cca0cecaa1_25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000">
                <a:solidFill>
                  <a:schemeClr val="dk1"/>
                </a:solidFill>
              </a:rPr>
              <a:t>Zoom　</a:t>
            </a:r>
            <a:endParaRPr sz="1000">
              <a:solidFill>
                <a:schemeClr val="dk1"/>
              </a:solidFill>
            </a:endParaRPr>
          </a:p>
          <a:p>
            <a:pPr indent="0" lvl="0" marL="0" rtl="0" algn="l">
              <a:spcBef>
                <a:spcPts val="0"/>
              </a:spcBef>
              <a:spcAft>
                <a:spcPts val="0"/>
              </a:spcAft>
              <a:buNone/>
            </a:pPr>
            <a:r>
              <a:rPr lang="ja" sz="1000">
                <a:solidFill>
                  <a:schemeClr val="dk1"/>
                </a:solidFill>
              </a:rPr>
              <a:t>LINE　</a:t>
            </a:r>
            <a:endParaRPr sz="1000">
              <a:solidFill>
                <a:schemeClr val="dk1"/>
              </a:solidFill>
            </a:endParaRPr>
          </a:p>
          <a:p>
            <a:pPr indent="0" lvl="0" marL="0" rtl="0" algn="l">
              <a:spcBef>
                <a:spcPts val="0"/>
              </a:spcBef>
              <a:spcAft>
                <a:spcPts val="0"/>
              </a:spcAft>
              <a:buNone/>
            </a:pPr>
            <a:r>
              <a:rPr lang="ja" sz="1000">
                <a:solidFill>
                  <a:schemeClr val="dk1"/>
                </a:solidFill>
              </a:rPr>
              <a:t>Slack　</a:t>
            </a:r>
            <a:endParaRPr sz="1000">
              <a:solidFill>
                <a:schemeClr val="dk1"/>
              </a:solidFill>
            </a:endParaRPr>
          </a:p>
          <a:p>
            <a:pPr indent="0" lvl="0" marL="0" rtl="0" algn="l">
              <a:spcBef>
                <a:spcPts val="0"/>
              </a:spcBef>
              <a:spcAft>
                <a:spcPts val="0"/>
              </a:spcAft>
              <a:buNone/>
            </a:pPr>
            <a:r>
              <a:rPr lang="ja" sz="1000">
                <a:solidFill>
                  <a:schemeClr val="dk1"/>
                </a:solidFill>
              </a:rPr>
              <a:t>Chatwork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ja" sz="1000">
                <a:solidFill>
                  <a:schemeClr val="dk1"/>
                </a:solidFill>
              </a:rPr>
              <a:t>Salesforce　</a:t>
            </a:r>
            <a:endParaRPr sz="1000">
              <a:solidFill>
                <a:schemeClr val="dk1"/>
              </a:solidFill>
            </a:endParaRPr>
          </a:p>
          <a:p>
            <a:pPr indent="0" lvl="0" marL="0" rtl="0" algn="l">
              <a:spcBef>
                <a:spcPts val="0"/>
              </a:spcBef>
              <a:spcAft>
                <a:spcPts val="0"/>
              </a:spcAft>
              <a:buNone/>
            </a:pPr>
            <a:r>
              <a:rPr lang="ja" sz="1000">
                <a:solidFill>
                  <a:schemeClr val="dk1"/>
                </a:solidFill>
              </a:rPr>
              <a:t>kintone　</a:t>
            </a:r>
            <a:endParaRPr sz="1000">
              <a:solidFill>
                <a:schemeClr val="dk1"/>
              </a:solidFill>
            </a:endParaRPr>
          </a:p>
          <a:p>
            <a:pPr indent="0" lvl="0" marL="0" rtl="0" algn="l">
              <a:spcBef>
                <a:spcPts val="0"/>
              </a:spcBef>
              <a:spcAft>
                <a:spcPts val="0"/>
              </a:spcAft>
              <a:buNone/>
            </a:pPr>
            <a:r>
              <a:rPr lang="ja" sz="1000">
                <a:solidFill>
                  <a:schemeClr val="dk1"/>
                </a:solidFill>
              </a:rPr>
              <a:t>Zoho　</a:t>
            </a:r>
            <a:endParaRPr sz="1000">
              <a:solidFill>
                <a:schemeClr val="dk1"/>
              </a:solidFill>
            </a:endParaRPr>
          </a:p>
          <a:p>
            <a:pPr indent="0" lvl="0" marL="0" rtl="0" algn="l">
              <a:spcBef>
                <a:spcPts val="0"/>
              </a:spcBef>
              <a:spcAft>
                <a:spcPts val="0"/>
              </a:spcAft>
              <a:buNone/>
            </a:pPr>
            <a:r>
              <a:rPr lang="ja" sz="1000">
                <a:solidFill>
                  <a:schemeClr val="dk1"/>
                </a:solidFill>
              </a:rPr>
              <a:t>HubSpot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ja" sz="1000">
                <a:solidFill>
                  <a:schemeClr val="dk1"/>
                </a:solidFill>
              </a:rPr>
              <a:t>freee会計</a:t>
            </a:r>
            <a:endParaRPr sz="1000">
              <a:solidFill>
                <a:schemeClr val="dk1"/>
              </a:solidFill>
            </a:endParaRPr>
          </a:p>
          <a:p>
            <a:pPr indent="0" lvl="0" marL="0" rtl="0" algn="l">
              <a:spcBef>
                <a:spcPts val="0"/>
              </a:spcBef>
              <a:spcAft>
                <a:spcPts val="0"/>
              </a:spcAft>
              <a:buNone/>
            </a:pPr>
            <a:r>
              <a:rPr lang="ja" sz="1000">
                <a:solidFill>
                  <a:schemeClr val="dk1"/>
                </a:solidFill>
              </a:rPr>
              <a:t>マネーフォワード (クラウド請求書)</a:t>
            </a:r>
            <a:endParaRPr sz="1000">
              <a:solidFill>
                <a:schemeClr val="dk1"/>
              </a:solidFill>
            </a:endParaRPr>
          </a:p>
          <a:p>
            <a:pPr indent="0" lvl="0" marL="0" rtl="0" algn="l">
              <a:spcBef>
                <a:spcPts val="0"/>
              </a:spcBef>
              <a:spcAft>
                <a:spcPts val="0"/>
              </a:spcAft>
              <a:buNone/>
            </a:pPr>
            <a:r>
              <a:rPr lang="ja" sz="1000">
                <a:solidFill>
                  <a:schemeClr val="dk1"/>
                </a:solidFill>
              </a:rPr>
              <a:t>KING OF TIME　</a:t>
            </a:r>
            <a:endParaRPr sz="1000">
              <a:solidFill>
                <a:schemeClr val="dk1"/>
              </a:solidFill>
            </a:endParaRPr>
          </a:p>
          <a:p>
            <a:pPr indent="0" lvl="0" marL="0" rtl="0" algn="l">
              <a:spcBef>
                <a:spcPts val="0"/>
              </a:spcBef>
              <a:spcAft>
                <a:spcPts val="0"/>
              </a:spcAft>
              <a:buNone/>
            </a:pPr>
            <a:r>
              <a:rPr lang="ja" sz="1000">
                <a:solidFill>
                  <a:schemeClr val="dk1"/>
                </a:solidFill>
              </a:rPr>
              <a:t>SmartHR　</a:t>
            </a:r>
            <a:endParaRPr sz="1000">
              <a:solidFill>
                <a:schemeClr val="dk1"/>
              </a:solidFill>
            </a:endParaRPr>
          </a:p>
          <a:p>
            <a:pPr indent="0" lvl="0" marL="0" rtl="0" algn="l">
              <a:spcBef>
                <a:spcPts val="0"/>
              </a:spcBef>
              <a:spcAft>
                <a:spcPts val="0"/>
              </a:spcAft>
              <a:buNone/>
            </a:pPr>
            <a:r>
              <a:rPr lang="ja" sz="1000">
                <a:solidFill>
                  <a:schemeClr val="dk1"/>
                </a:solidFill>
              </a:rPr>
              <a:t>Misoca 　</a:t>
            </a:r>
            <a:endParaRPr sz="1000">
              <a:solidFill>
                <a:schemeClr val="dk1"/>
              </a:solidFill>
            </a:endParaRPr>
          </a:p>
          <a:p>
            <a:pPr indent="0" lvl="0" marL="0" rtl="0" algn="l">
              <a:spcBef>
                <a:spcPts val="0"/>
              </a:spcBef>
              <a:spcAft>
                <a:spcPts val="0"/>
              </a:spcAft>
              <a:buNone/>
            </a:pPr>
            <a:r>
              <a:rPr lang="ja" sz="1000">
                <a:solidFill>
                  <a:schemeClr val="dk1"/>
                </a:solidFill>
              </a:rPr>
              <a:t>クラウドサイン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ja" sz="1000">
                <a:solidFill>
                  <a:schemeClr val="dk1"/>
                </a:solidFill>
              </a:rPr>
              <a:t>board</a:t>
            </a:r>
            <a:endParaRPr sz="1000">
              <a:solidFill>
                <a:schemeClr val="dk1"/>
              </a:solidFill>
            </a:endParaRPr>
          </a:p>
          <a:p>
            <a:pPr indent="0" lvl="0" marL="0" rtl="0" algn="l">
              <a:spcBef>
                <a:spcPts val="0"/>
              </a:spcBef>
              <a:spcAft>
                <a:spcPts val="0"/>
              </a:spcAft>
              <a:buNone/>
            </a:pPr>
            <a:r>
              <a:rPr lang="ja" sz="1000">
                <a:solidFill>
                  <a:schemeClr val="dk1"/>
                </a:solidFill>
              </a:rPr>
              <a:t>ジョブカンワークフロー</a:t>
            </a:r>
            <a:endParaRPr sz="1000">
              <a:solidFill>
                <a:schemeClr val="dk1"/>
              </a:solidFill>
            </a:endParaRPr>
          </a:p>
          <a:p>
            <a:pPr indent="0" lvl="0" marL="0" rtl="0" algn="l">
              <a:spcBef>
                <a:spcPts val="0"/>
              </a:spcBef>
              <a:spcAft>
                <a:spcPts val="0"/>
              </a:spcAft>
              <a:buNone/>
            </a:pPr>
            <a:r>
              <a:rPr lang="ja" sz="1000">
                <a:solidFill>
                  <a:schemeClr val="dk1"/>
                </a:solidFill>
              </a:rPr>
              <a:t>freee人事・労務　</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cca0cecaa1_25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cca0cecaa1_25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000">
                <a:solidFill>
                  <a:schemeClr val="dk1"/>
                </a:solidFill>
              </a:rPr>
              <a:t>Zoom　</a:t>
            </a:r>
            <a:endParaRPr sz="1000">
              <a:solidFill>
                <a:schemeClr val="dk1"/>
              </a:solidFill>
            </a:endParaRPr>
          </a:p>
          <a:p>
            <a:pPr indent="0" lvl="0" marL="0" rtl="0" algn="l">
              <a:spcBef>
                <a:spcPts val="0"/>
              </a:spcBef>
              <a:spcAft>
                <a:spcPts val="0"/>
              </a:spcAft>
              <a:buNone/>
            </a:pPr>
            <a:r>
              <a:rPr lang="ja" sz="1000">
                <a:solidFill>
                  <a:schemeClr val="dk1"/>
                </a:solidFill>
              </a:rPr>
              <a:t>LINE　</a:t>
            </a:r>
            <a:endParaRPr sz="1000">
              <a:solidFill>
                <a:schemeClr val="dk1"/>
              </a:solidFill>
            </a:endParaRPr>
          </a:p>
          <a:p>
            <a:pPr indent="0" lvl="0" marL="0" rtl="0" algn="l">
              <a:spcBef>
                <a:spcPts val="0"/>
              </a:spcBef>
              <a:spcAft>
                <a:spcPts val="0"/>
              </a:spcAft>
              <a:buNone/>
            </a:pPr>
            <a:r>
              <a:rPr lang="ja" sz="1000">
                <a:solidFill>
                  <a:schemeClr val="dk1"/>
                </a:solidFill>
              </a:rPr>
              <a:t>Slack　</a:t>
            </a:r>
            <a:endParaRPr sz="1000">
              <a:solidFill>
                <a:schemeClr val="dk1"/>
              </a:solidFill>
            </a:endParaRPr>
          </a:p>
          <a:p>
            <a:pPr indent="0" lvl="0" marL="0" rtl="0" algn="l">
              <a:spcBef>
                <a:spcPts val="0"/>
              </a:spcBef>
              <a:spcAft>
                <a:spcPts val="0"/>
              </a:spcAft>
              <a:buNone/>
            </a:pPr>
            <a:r>
              <a:rPr lang="ja" sz="1000">
                <a:solidFill>
                  <a:schemeClr val="dk1"/>
                </a:solidFill>
              </a:rPr>
              <a:t>Chatwork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ja" sz="1000">
                <a:solidFill>
                  <a:schemeClr val="dk1"/>
                </a:solidFill>
              </a:rPr>
              <a:t>Salesforce　</a:t>
            </a:r>
            <a:endParaRPr sz="1000">
              <a:solidFill>
                <a:schemeClr val="dk1"/>
              </a:solidFill>
            </a:endParaRPr>
          </a:p>
          <a:p>
            <a:pPr indent="0" lvl="0" marL="0" rtl="0" algn="l">
              <a:spcBef>
                <a:spcPts val="0"/>
              </a:spcBef>
              <a:spcAft>
                <a:spcPts val="0"/>
              </a:spcAft>
              <a:buNone/>
            </a:pPr>
            <a:r>
              <a:rPr lang="ja" sz="1000">
                <a:solidFill>
                  <a:schemeClr val="dk1"/>
                </a:solidFill>
              </a:rPr>
              <a:t>kintone　</a:t>
            </a:r>
            <a:endParaRPr sz="1000">
              <a:solidFill>
                <a:schemeClr val="dk1"/>
              </a:solidFill>
            </a:endParaRPr>
          </a:p>
          <a:p>
            <a:pPr indent="0" lvl="0" marL="0" rtl="0" algn="l">
              <a:spcBef>
                <a:spcPts val="0"/>
              </a:spcBef>
              <a:spcAft>
                <a:spcPts val="0"/>
              </a:spcAft>
              <a:buNone/>
            </a:pPr>
            <a:r>
              <a:rPr lang="ja" sz="1000">
                <a:solidFill>
                  <a:schemeClr val="dk1"/>
                </a:solidFill>
              </a:rPr>
              <a:t>Zoho　</a:t>
            </a:r>
            <a:endParaRPr sz="1000">
              <a:solidFill>
                <a:schemeClr val="dk1"/>
              </a:solidFill>
            </a:endParaRPr>
          </a:p>
          <a:p>
            <a:pPr indent="0" lvl="0" marL="0" rtl="0" algn="l">
              <a:spcBef>
                <a:spcPts val="0"/>
              </a:spcBef>
              <a:spcAft>
                <a:spcPts val="0"/>
              </a:spcAft>
              <a:buNone/>
            </a:pPr>
            <a:r>
              <a:rPr lang="ja" sz="1000">
                <a:solidFill>
                  <a:schemeClr val="dk1"/>
                </a:solidFill>
              </a:rPr>
              <a:t>HubSpot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ja" sz="1000">
                <a:solidFill>
                  <a:schemeClr val="dk1"/>
                </a:solidFill>
              </a:rPr>
              <a:t>freee会計</a:t>
            </a:r>
            <a:endParaRPr sz="1000">
              <a:solidFill>
                <a:schemeClr val="dk1"/>
              </a:solidFill>
            </a:endParaRPr>
          </a:p>
          <a:p>
            <a:pPr indent="0" lvl="0" marL="0" rtl="0" algn="l">
              <a:spcBef>
                <a:spcPts val="0"/>
              </a:spcBef>
              <a:spcAft>
                <a:spcPts val="0"/>
              </a:spcAft>
              <a:buNone/>
            </a:pPr>
            <a:r>
              <a:rPr lang="ja" sz="1000">
                <a:solidFill>
                  <a:schemeClr val="dk1"/>
                </a:solidFill>
              </a:rPr>
              <a:t>マネーフォワード (クラウド請求書)</a:t>
            </a:r>
            <a:endParaRPr sz="1000">
              <a:solidFill>
                <a:schemeClr val="dk1"/>
              </a:solidFill>
            </a:endParaRPr>
          </a:p>
          <a:p>
            <a:pPr indent="0" lvl="0" marL="0" rtl="0" algn="l">
              <a:spcBef>
                <a:spcPts val="0"/>
              </a:spcBef>
              <a:spcAft>
                <a:spcPts val="0"/>
              </a:spcAft>
              <a:buNone/>
            </a:pPr>
            <a:r>
              <a:rPr lang="ja" sz="1000">
                <a:solidFill>
                  <a:schemeClr val="dk1"/>
                </a:solidFill>
              </a:rPr>
              <a:t>KING OF TIME　</a:t>
            </a:r>
            <a:endParaRPr sz="1000">
              <a:solidFill>
                <a:schemeClr val="dk1"/>
              </a:solidFill>
            </a:endParaRPr>
          </a:p>
          <a:p>
            <a:pPr indent="0" lvl="0" marL="0" rtl="0" algn="l">
              <a:spcBef>
                <a:spcPts val="0"/>
              </a:spcBef>
              <a:spcAft>
                <a:spcPts val="0"/>
              </a:spcAft>
              <a:buNone/>
            </a:pPr>
            <a:r>
              <a:rPr lang="ja" sz="1000">
                <a:solidFill>
                  <a:schemeClr val="dk1"/>
                </a:solidFill>
              </a:rPr>
              <a:t>SmartHR　</a:t>
            </a:r>
            <a:endParaRPr sz="1000">
              <a:solidFill>
                <a:schemeClr val="dk1"/>
              </a:solidFill>
            </a:endParaRPr>
          </a:p>
          <a:p>
            <a:pPr indent="0" lvl="0" marL="0" rtl="0" algn="l">
              <a:spcBef>
                <a:spcPts val="0"/>
              </a:spcBef>
              <a:spcAft>
                <a:spcPts val="0"/>
              </a:spcAft>
              <a:buNone/>
            </a:pPr>
            <a:r>
              <a:rPr lang="ja" sz="1000">
                <a:solidFill>
                  <a:schemeClr val="dk1"/>
                </a:solidFill>
              </a:rPr>
              <a:t>Misoca 　</a:t>
            </a:r>
            <a:endParaRPr sz="1000">
              <a:solidFill>
                <a:schemeClr val="dk1"/>
              </a:solidFill>
            </a:endParaRPr>
          </a:p>
          <a:p>
            <a:pPr indent="0" lvl="0" marL="0" rtl="0" algn="l">
              <a:spcBef>
                <a:spcPts val="0"/>
              </a:spcBef>
              <a:spcAft>
                <a:spcPts val="0"/>
              </a:spcAft>
              <a:buNone/>
            </a:pPr>
            <a:r>
              <a:rPr lang="ja" sz="1000">
                <a:solidFill>
                  <a:schemeClr val="dk1"/>
                </a:solidFill>
              </a:rPr>
              <a:t>クラウドサイン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ja" sz="1000">
                <a:solidFill>
                  <a:schemeClr val="dk1"/>
                </a:solidFill>
              </a:rPr>
              <a:t>board</a:t>
            </a:r>
            <a:endParaRPr sz="1000">
              <a:solidFill>
                <a:schemeClr val="dk1"/>
              </a:solidFill>
            </a:endParaRPr>
          </a:p>
          <a:p>
            <a:pPr indent="0" lvl="0" marL="0" rtl="0" algn="l">
              <a:spcBef>
                <a:spcPts val="0"/>
              </a:spcBef>
              <a:spcAft>
                <a:spcPts val="0"/>
              </a:spcAft>
              <a:buNone/>
            </a:pPr>
            <a:r>
              <a:rPr lang="ja" sz="1000">
                <a:solidFill>
                  <a:schemeClr val="dk1"/>
                </a:solidFill>
              </a:rPr>
              <a:t>ジョブカンワークフロー</a:t>
            </a:r>
            <a:endParaRPr sz="1000">
              <a:solidFill>
                <a:schemeClr val="dk1"/>
              </a:solidFill>
            </a:endParaRPr>
          </a:p>
          <a:p>
            <a:pPr indent="0" lvl="0" marL="0" rtl="0" algn="l">
              <a:spcBef>
                <a:spcPts val="0"/>
              </a:spcBef>
              <a:spcAft>
                <a:spcPts val="0"/>
              </a:spcAft>
              <a:buNone/>
            </a:pPr>
            <a:r>
              <a:rPr lang="ja" sz="1000">
                <a:solidFill>
                  <a:schemeClr val="dk1"/>
                </a:solidFill>
              </a:rPr>
              <a:t>freee人事・労務　</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cca0cecaa1_25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cca0cecaa1_25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31ece045d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31ece045d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31ece045dc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31ece045dc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cca0cecaa1_25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cca0cecaa1_25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cca0cecaa1_25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2cca0cecaa1_25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cca0cecaa1_25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cca0cecaa1_25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cca0cecaa1_25_1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cca0cecaa1_25_1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cca0cecaa1_25_1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cca0cecaa1_25_1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cca0cecaa1_25_1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cca0cecaa1_25_1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cca0cecaa1_25_1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cca0cecaa1_25_1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cca0cecaa1_25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2cca0cecaa1_25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cca0cecaa1_25_1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cca0cecaa1_25_1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2cca0cecaa1_25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2cca0cecaa1_25_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cca0cecaa1_25_1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2cca0cecaa1_25_1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cca0cecaa1_25_1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2cca0cecaa1_25_1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2cca0cecaa1_25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2cca0cecaa1_25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ef6e8709c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ef6e8709c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cca0cecaa1_25_1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2cca0cecaa1_25_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2cca0cecaa1_25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2cca0cecaa1_25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cca0cecaa1_25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cca0cecaa1_25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cca0cecaa1_25_1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2cca0cecaa1_25_1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cca0cecaa1_25_1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2cca0cecaa1_25_1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2cca0cecaa1_25_1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2cca0cecaa1_25_1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2cca0cecaa1_25_1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2cca0cecaa1_25_1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28bf3a093ac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28bf3a093ac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cca0cecaa1_25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cca0cecaa1_25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ca0cecaa1_25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cca0cecaa1_25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cca0cecaa1_25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cca0cecaa1_25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000">
                <a:solidFill>
                  <a:schemeClr val="dk1"/>
                </a:solidFill>
              </a:rPr>
              <a:t>Zoom　</a:t>
            </a:r>
            <a:endParaRPr sz="1000">
              <a:solidFill>
                <a:schemeClr val="dk1"/>
              </a:solidFill>
            </a:endParaRPr>
          </a:p>
          <a:p>
            <a:pPr indent="0" lvl="0" marL="0" rtl="0" algn="l">
              <a:spcBef>
                <a:spcPts val="0"/>
              </a:spcBef>
              <a:spcAft>
                <a:spcPts val="0"/>
              </a:spcAft>
              <a:buNone/>
            </a:pPr>
            <a:r>
              <a:rPr lang="ja" sz="1000">
                <a:solidFill>
                  <a:schemeClr val="dk1"/>
                </a:solidFill>
              </a:rPr>
              <a:t>LINE　</a:t>
            </a:r>
            <a:endParaRPr sz="1000">
              <a:solidFill>
                <a:schemeClr val="dk1"/>
              </a:solidFill>
            </a:endParaRPr>
          </a:p>
          <a:p>
            <a:pPr indent="0" lvl="0" marL="0" rtl="0" algn="l">
              <a:spcBef>
                <a:spcPts val="0"/>
              </a:spcBef>
              <a:spcAft>
                <a:spcPts val="0"/>
              </a:spcAft>
              <a:buNone/>
            </a:pPr>
            <a:r>
              <a:rPr lang="ja" sz="1000">
                <a:solidFill>
                  <a:schemeClr val="dk1"/>
                </a:solidFill>
              </a:rPr>
              <a:t>Slack　</a:t>
            </a:r>
            <a:endParaRPr sz="1000">
              <a:solidFill>
                <a:schemeClr val="dk1"/>
              </a:solidFill>
            </a:endParaRPr>
          </a:p>
          <a:p>
            <a:pPr indent="0" lvl="0" marL="0" rtl="0" algn="l">
              <a:spcBef>
                <a:spcPts val="0"/>
              </a:spcBef>
              <a:spcAft>
                <a:spcPts val="0"/>
              </a:spcAft>
              <a:buNone/>
            </a:pPr>
            <a:r>
              <a:rPr lang="ja" sz="1000">
                <a:solidFill>
                  <a:schemeClr val="dk1"/>
                </a:solidFill>
              </a:rPr>
              <a:t>Chatwork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ja" sz="1000">
                <a:solidFill>
                  <a:schemeClr val="dk1"/>
                </a:solidFill>
              </a:rPr>
              <a:t>Salesforce　</a:t>
            </a:r>
            <a:endParaRPr sz="1000">
              <a:solidFill>
                <a:schemeClr val="dk1"/>
              </a:solidFill>
            </a:endParaRPr>
          </a:p>
          <a:p>
            <a:pPr indent="0" lvl="0" marL="0" rtl="0" algn="l">
              <a:spcBef>
                <a:spcPts val="0"/>
              </a:spcBef>
              <a:spcAft>
                <a:spcPts val="0"/>
              </a:spcAft>
              <a:buNone/>
            </a:pPr>
            <a:r>
              <a:rPr lang="ja" sz="1000">
                <a:solidFill>
                  <a:schemeClr val="dk1"/>
                </a:solidFill>
              </a:rPr>
              <a:t>kintone　</a:t>
            </a:r>
            <a:endParaRPr sz="1000">
              <a:solidFill>
                <a:schemeClr val="dk1"/>
              </a:solidFill>
            </a:endParaRPr>
          </a:p>
          <a:p>
            <a:pPr indent="0" lvl="0" marL="0" rtl="0" algn="l">
              <a:spcBef>
                <a:spcPts val="0"/>
              </a:spcBef>
              <a:spcAft>
                <a:spcPts val="0"/>
              </a:spcAft>
              <a:buNone/>
            </a:pPr>
            <a:r>
              <a:rPr lang="ja" sz="1000">
                <a:solidFill>
                  <a:schemeClr val="dk1"/>
                </a:solidFill>
              </a:rPr>
              <a:t>Zoho　</a:t>
            </a:r>
            <a:endParaRPr sz="1000">
              <a:solidFill>
                <a:schemeClr val="dk1"/>
              </a:solidFill>
            </a:endParaRPr>
          </a:p>
          <a:p>
            <a:pPr indent="0" lvl="0" marL="0" rtl="0" algn="l">
              <a:spcBef>
                <a:spcPts val="0"/>
              </a:spcBef>
              <a:spcAft>
                <a:spcPts val="0"/>
              </a:spcAft>
              <a:buNone/>
            </a:pPr>
            <a:r>
              <a:rPr lang="ja" sz="1000">
                <a:solidFill>
                  <a:schemeClr val="dk1"/>
                </a:solidFill>
              </a:rPr>
              <a:t>HubSpot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ja" sz="1000">
                <a:solidFill>
                  <a:schemeClr val="dk1"/>
                </a:solidFill>
              </a:rPr>
              <a:t>freee会計</a:t>
            </a:r>
            <a:endParaRPr sz="1000">
              <a:solidFill>
                <a:schemeClr val="dk1"/>
              </a:solidFill>
            </a:endParaRPr>
          </a:p>
          <a:p>
            <a:pPr indent="0" lvl="0" marL="0" rtl="0" algn="l">
              <a:spcBef>
                <a:spcPts val="0"/>
              </a:spcBef>
              <a:spcAft>
                <a:spcPts val="0"/>
              </a:spcAft>
              <a:buNone/>
            </a:pPr>
            <a:r>
              <a:rPr lang="ja" sz="1000">
                <a:solidFill>
                  <a:schemeClr val="dk1"/>
                </a:solidFill>
              </a:rPr>
              <a:t>マネーフォワード (クラウド請求書)</a:t>
            </a:r>
            <a:endParaRPr sz="1000">
              <a:solidFill>
                <a:schemeClr val="dk1"/>
              </a:solidFill>
            </a:endParaRPr>
          </a:p>
          <a:p>
            <a:pPr indent="0" lvl="0" marL="0" rtl="0" algn="l">
              <a:spcBef>
                <a:spcPts val="0"/>
              </a:spcBef>
              <a:spcAft>
                <a:spcPts val="0"/>
              </a:spcAft>
              <a:buNone/>
            </a:pPr>
            <a:r>
              <a:rPr lang="ja" sz="1000">
                <a:solidFill>
                  <a:schemeClr val="dk1"/>
                </a:solidFill>
              </a:rPr>
              <a:t>KING OF TIME　</a:t>
            </a:r>
            <a:endParaRPr sz="1000">
              <a:solidFill>
                <a:schemeClr val="dk1"/>
              </a:solidFill>
            </a:endParaRPr>
          </a:p>
          <a:p>
            <a:pPr indent="0" lvl="0" marL="0" rtl="0" algn="l">
              <a:spcBef>
                <a:spcPts val="0"/>
              </a:spcBef>
              <a:spcAft>
                <a:spcPts val="0"/>
              </a:spcAft>
              <a:buNone/>
            </a:pPr>
            <a:r>
              <a:rPr lang="ja" sz="1000">
                <a:solidFill>
                  <a:schemeClr val="dk1"/>
                </a:solidFill>
              </a:rPr>
              <a:t>SmartHR　</a:t>
            </a:r>
            <a:endParaRPr sz="1000">
              <a:solidFill>
                <a:schemeClr val="dk1"/>
              </a:solidFill>
            </a:endParaRPr>
          </a:p>
          <a:p>
            <a:pPr indent="0" lvl="0" marL="0" rtl="0" algn="l">
              <a:spcBef>
                <a:spcPts val="0"/>
              </a:spcBef>
              <a:spcAft>
                <a:spcPts val="0"/>
              </a:spcAft>
              <a:buNone/>
            </a:pPr>
            <a:r>
              <a:rPr lang="ja" sz="1000">
                <a:solidFill>
                  <a:schemeClr val="dk1"/>
                </a:solidFill>
              </a:rPr>
              <a:t>Misoca 　</a:t>
            </a:r>
            <a:endParaRPr sz="1000">
              <a:solidFill>
                <a:schemeClr val="dk1"/>
              </a:solidFill>
            </a:endParaRPr>
          </a:p>
          <a:p>
            <a:pPr indent="0" lvl="0" marL="0" rtl="0" algn="l">
              <a:spcBef>
                <a:spcPts val="0"/>
              </a:spcBef>
              <a:spcAft>
                <a:spcPts val="0"/>
              </a:spcAft>
              <a:buNone/>
            </a:pPr>
            <a:r>
              <a:rPr lang="ja" sz="1000">
                <a:solidFill>
                  <a:schemeClr val="dk1"/>
                </a:solidFill>
              </a:rPr>
              <a:t>クラウドサイン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ja" sz="1000">
                <a:solidFill>
                  <a:schemeClr val="dk1"/>
                </a:solidFill>
              </a:rPr>
              <a:t>board</a:t>
            </a:r>
            <a:endParaRPr sz="1000">
              <a:solidFill>
                <a:schemeClr val="dk1"/>
              </a:solidFill>
            </a:endParaRPr>
          </a:p>
          <a:p>
            <a:pPr indent="0" lvl="0" marL="0" rtl="0" algn="l">
              <a:spcBef>
                <a:spcPts val="0"/>
              </a:spcBef>
              <a:spcAft>
                <a:spcPts val="0"/>
              </a:spcAft>
              <a:buNone/>
            </a:pPr>
            <a:r>
              <a:rPr lang="ja" sz="1000">
                <a:solidFill>
                  <a:schemeClr val="dk1"/>
                </a:solidFill>
              </a:rPr>
              <a:t>ジョブカンワークフロー</a:t>
            </a:r>
            <a:endParaRPr sz="1000">
              <a:solidFill>
                <a:schemeClr val="dk1"/>
              </a:solidFill>
            </a:endParaRPr>
          </a:p>
          <a:p>
            <a:pPr indent="0" lvl="0" marL="0" rtl="0" algn="l">
              <a:spcBef>
                <a:spcPts val="0"/>
              </a:spcBef>
              <a:spcAft>
                <a:spcPts val="0"/>
              </a:spcAft>
              <a:buNone/>
            </a:pPr>
            <a:r>
              <a:rPr lang="ja" sz="1000">
                <a:solidFill>
                  <a:schemeClr val="dk1"/>
                </a:solidFill>
              </a:rPr>
              <a:t>freee人事・労務　</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cca0cecaa1_25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cca0cecaa1_25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cca0cecaa1_25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cca0cecaa1_25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
        <p:nvSpPr>
          <p:cNvPr id="50" name="Google Shape;50;p12"/>
          <p:cNvSpPr/>
          <p:nvPr/>
        </p:nvSpPr>
        <p:spPr>
          <a:xfrm>
            <a:off x="-43200" y="-43150"/>
            <a:ext cx="9214800" cy="5203200"/>
          </a:xfrm>
          <a:prstGeom prst="rect">
            <a:avLst/>
          </a:prstGeom>
          <a:solidFill>
            <a:srgbClr val="00C7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2"/>
          <p:cNvSpPr/>
          <p:nvPr/>
        </p:nvSpPr>
        <p:spPr>
          <a:xfrm>
            <a:off x="48900" y="49025"/>
            <a:ext cx="9024900" cy="500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 name="Google Shape;52;p12"/>
          <p:cNvPicPr preferRelativeResize="0"/>
          <p:nvPr/>
        </p:nvPicPr>
        <p:blipFill>
          <a:blip r:embed="rId2">
            <a:alphaModFix/>
          </a:blip>
          <a:stretch>
            <a:fillRect/>
          </a:stretch>
        </p:blipFill>
        <p:spPr>
          <a:xfrm>
            <a:off x="184150" y="141676"/>
            <a:ext cx="623601" cy="1748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1">
  <p:cSld name="TITLE_1">
    <p:spTree>
      <p:nvGrpSpPr>
        <p:cNvPr id="53" name="Shape 53"/>
        <p:cNvGrpSpPr/>
        <p:nvPr/>
      </p:nvGrpSpPr>
      <p:grpSpPr>
        <a:xfrm>
          <a:off x="0" y="0"/>
          <a:ext cx="0" cy="0"/>
          <a:chOff x="0" y="0"/>
          <a:chExt cx="0" cy="0"/>
        </a:xfrm>
      </p:grpSpPr>
      <p:sp>
        <p:nvSpPr>
          <p:cNvPr id="54" name="Google Shape;54;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
        <p:nvSpPr>
          <p:cNvPr id="55" name="Google Shape;55;p13"/>
          <p:cNvSpPr/>
          <p:nvPr/>
        </p:nvSpPr>
        <p:spPr>
          <a:xfrm>
            <a:off x="-43200" y="-43150"/>
            <a:ext cx="9214800" cy="5203200"/>
          </a:xfrm>
          <a:prstGeom prst="rect">
            <a:avLst/>
          </a:prstGeom>
          <a:solidFill>
            <a:srgbClr val="00C7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48900" y="49025"/>
            <a:ext cx="9024900" cy="5007900"/>
          </a:xfrm>
          <a:prstGeom prst="rect">
            <a:avLst/>
          </a:prstGeom>
          <a:gradFill>
            <a:gsLst>
              <a:gs pos="0">
                <a:srgbClr val="D7F6FA"/>
              </a:gs>
              <a:gs pos="100000">
                <a:srgbClr val="FF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1">
  <p:cSld name="TITLE_ONLY_1">
    <p:spTree>
      <p:nvGrpSpPr>
        <p:cNvPr id="57" name="Shape 57"/>
        <p:cNvGrpSpPr/>
        <p:nvPr/>
      </p:nvGrpSpPr>
      <p:grpSpPr>
        <a:xfrm>
          <a:off x="0" y="0"/>
          <a:ext cx="0" cy="0"/>
          <a:chOff x="0" y="0"/>
          <a:chExt cx="0" cy="0"/>
        </a:xfrm>
      </p:grpSpPr>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
        <p:nvSpPr>
          <p:cNvPr id="59" name="Google Shape;59;p14"/>
          <p:cNvSpPr/>
          <p:nvPr/>
        </p:nvSpPr>
        <p:spPr>
          <a:xfrm>
            <a:off x="8241600" y="-10800"/>
            <a:ext cx="978600" cy="5165100"/>
          </a:xfrm>
          <a:prstGeom prst="rect">
            <a:avLst/>
          </a:prstGeom>
          <a:solidFill>
            <a:srgbClr val="0E83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14"/>
          <p:cNvPicPr preferRelativeResize="0"/>
          <p:nvPr/>
        </p:nvPicPr>
        <p:blipFill>
          <a:blip r:embed="rId2">
            <a:alphaModFix/>
          </a:blip>
          <a:stretch>
            <a:fillRect/>
          </a:stretch>
        </p:blipFill>
        <p:spPr>
          <a:xfrm>
            <a:off x="76200" y="76199"/>
            <a:ext cx="968700" cy="163000"/>
          </a:xfrm>
          <a:prstGeom prst="rect">
            <a:avLst/>
          </a:prstGeom>
          <a:noFill/>
          <a:ln>
            <a:noFill/>
          </a:ln>
        </p:spPr>
      </p:pic>
      <p:sp>
        <p:nvSpPr>
          <p:cNvPr id="61" name="Google Shape;61;p14"/>
          <p:cNvSpPr txBox="1"/>
          <p:nvPr/>
        </p:nvSpPr>
        <p:spPr>
          <a:xfrm>
            <a:off x="2884725" y="4815475"/>
            <a:ext cx="3199500" cy="364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ja" sz="800">
                <a:solidFill>
                  <a:srgbClr val="434343"/>
                </a:solidFill>
                <a:latin typeface="Calibri"/>
                <a:ea typeface="Calibri"/>
                <a:cs typeface="Calibri"/>
                <a:sym typeface="Calibri"/>
              </a:rPr>
              <a:t>©︎株式会社TimeTechnologies</a:t>
            </a:r>
            <a:endParaRPr sz="800">
              <a:solidFill>
                <a:srgbClr val="434343"/>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2">
  <p:cSld name="TITLE_2">
    <p:spTree>
      <p:nvGrpSpPr>
        <p:cNvPr id="62" name="Shape 62"/>
        <p:cNvGrpSpPr/>
        <p:nvPr/>
      </p:nvGrpSpPr>
      <p:grpSpPr>
        <a:xfrm>
          <a:off x="0" y="0"/>
          <a:ext cx="0" cy="0"/>
          <a:chOff x="0" y="0"/>
          <a:chExt cx="0" cy="0"/>
        </a:xfrm>
      </p:grpSpPr>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
        <p:nvSpPr>
          <p:cNvPr id="64" name="Google Shape;64;p15"/>
          <p:cNvSpPr/>
          <p:nvPr/>
        </p:nvSpPr>
        <p:spPr>
          <a:xfrm>
            <a:off x="152400" y="152399"/>
            <a:ext cx="968700" cy="1630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om01">
  <p:cSld name="TITLE_6">
    <p:spTree>
      <p:nvGrpSpPr>
        <p:cNvPr id="65" name="Shape 65"/>
        <p:cNvGrpSpPr/>
        <p:nvPr/>
      </p:nvGrpSpPr>
      <p:grpSpPr>
        <a:xfrm>
          <a:off x="0" y="0"/>
          <a:ext cx="0" cy="0"/>
          <a:chOff x="0" y="0"/>
          <a:chExt cx="0" cy="0"/>
        </a:xfrm>
      </p:grpSpPr>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
        <p:nvSpPr>
          <p:cNvPr id="67" name="Google Shape;67;p16"/>
          <p:cNvSpPr/>
          <p:nvPr/>
        </p:nvSpPr>
        <p:spPr>
          <a:xfrm>
            <a:off x="5450" y="0"/>
            <a:ext cx="9144000" cy="5143500"/>
          </a:xfrm>
          <a:prstGeom prst="rect">
            <a:avLst/>
          </a:prstGeom>
          <a:noFill/>
          <a:ln cap="flat" cmpd="sng" w="114300">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96.png"/><Relationship Id="rId4" Type="http://schemas.openxmlformats.org/officeDocument/2006/relationships/image" Target="../media/image98.png"/><Relationship Id="rId9" Type="http://schemas.openxmlformats.org/officeDocument/2006/relationships/image" Target="../media/image5.png"/><Relationship Id="rId5" Type="http://schemas.openxmlformats.org/officeDocument/2006/relationships/image" Target="../media/image87.png"/><Relationship Id="rId6" Type="http://schemas.openxmlformats.org/officeDocument/2006/relationships/image" Target="../media/image99.png"/><Relationship Id="rId7" Type="http://schemas.openxmlformats.org/officeDocument/2006/relationships/image" Target="../media/image104.png"/><Relationship Id="rId8" Type="http://schemas.openxmlformats.org/officeDocument/2006/relationships/image" Target="../media/image107.png"/><Relationship Id="rId10"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25.png"/><Relationship Id="rId4" Type="http://schemas.openxmlformats.org/officeDocument/2006/relationships/image" Target="../media/image1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7.png"/><Relationship Id="rId4" Type="http://schemas.openxmlformats.org/officeDocument/2006/relationships/image" Target="../media/image130.png"/><Relationship Id="rId5" Type="http://schemas.openxmlformats.org/officeDocument/2006/relationships/image" Target="../media/image84.png"/><Relationship Id="rId6" Type="http://schemas.openxmlformats.org/officeDocument/2006/relationships/image" Target="../media/image120.png"/><Relationship Id="rId7" Type="http://schemas.openxmlformats.org/officeDocument/2006/relationships/image" Target="../media/image13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3.png"/><Relationship Id="rId6" Type="http://schemas.openxmlformats.org/officeDocument/2006/relationships/image" Target="../media/image6.png"/><Relationship Id="rId7" Type="http://schemas.openxmlformats.org/officeDocument/2006/relationships/image" Target="../media/image14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28.png"/><Relationship Id="rId4" Type="http://schemas.openxmlformats.org/officeDocument/2006/relationships/image" Target="../media/image134.png"/><Relationship Id="rId9" Type="http://schemas.openxmlformats.org/officeDocument/2006/relationships/image" Target="../media/image63.png"/><Relationship Id="rId5" Type="http://schemas.openxmlformats.org/officeDocument/2006/relationships/image" Target="../media/image123.png"/><Relationship Id="rId6" Type="http://schemas.openxmlformats.org/officeDocument/2006/relationships/image" Target="../media/image116.png"/><Relationship Id="rId7" Type="http://schemas.openxmlformats.org/officeDocument/2006/relationships/image" Target="../media/image37.png"/><Relationship Id="rId8" Type="http://schemas.openxmlformats.org/officeDocument/2006/relationships/image" Target="../media/image68.png"/><Relationship Id="rId11" Type="http://schemas.openxmlformats.org/officeDocument/2006/relationships/image" Target="../media/image51.png"/><Relationship Id="rId10" Type="http://schemas.openxmlformats.org/officeDocument/2006/relationships/image" Target="../media/image66.png"/><Relationship Id="rId13" Type="http://schemas.openxmlformats.org/officeDocument/2006/relationships/image" Target="../media/image79.png"/><Relationship Id="rId12" Type="http://schemas.openxmlformats.org/officeDocument/2006/relationships/image" Target="../media/image7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85.png"/><Relationship Id="rId4" Type="http://schemas.openxmlformats.org/officeDocument/2006/relationships/image" Target="../media/image98.png"/><Relationship Id="rId9" Type="http://schemas.openxmlformats.org/officeDocument/2006/relationships/image" Target="../media/image37.png"/><Relationship Id="rId5" Type="http://schemas.openxmlformats.org/officeDocument/2006/relationships/image" Target="../media/image141.png"/><Relationship Id="rId6" Type="http://schemas.openxmlformats.org/officeDocument/2006/relationships/image" Target="../media/image138.png"/><Relationship Id="rId7" Type="http://schemas.openxmlformats.org/officeDocument/2006/relationships/image" Target="../media/image122.png"/><Relationship Id="rId8" Type="http://schemas.openxmlformats.org/officeDocument/2006/relationships/image" Target="../media/image11.png"/><Relationship Id="rId11" Type="http://schemas.openxmlformats.org/officeDocument/2006/relationships/image" Target="../media/image33.png"/><Relationship Id="rId10" Type="http://schemas.openxmlformats.org/officeDocument/2006/relationships/image" Target="../media/image68.png"/><Relationship Id="rId13" Type="http://schemas.openxmlformats.org/officeDocument/2006/relationships/image" Target="../media/image61.png"/><Relationship Id="rId12" Type="http://schemas.openxmlformats.org/officeDocument/2006/relationships/image" Target="../media/image53.png"/><Relationship Id="rId15" Type="http://schemas.openxmlformats.org/officeDocument/2006/relationships/image" Target="../media/image147.png"/><Relationship Id="rId14" Type="http://schemas.openxmlformats.org/officeDocument/2006/relationships/image" Target="../media/image65.png"/><Relationship Id="rId17" Type="http://schemas.openxmlformats.org/officeDocument/2006/relationships/image" Target="../media/image84.png"/><Relationship Id="rId16" Type="http://schemas.openxmlformats.org/officeDocument/2006/relationships/image" Target="../media/image137.png"/><Relationship Id="rId19" Type="http://schemas.openxmlformats.org/officeDocument/2006/relationships/image" Target="../media/image69.png"/><Relationship Id="rId18" Type="http://schemas.openxmlformats.org/officeDocument/2006/relationships/image" Target="../media/image8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51.png"/><Relationship Id="rId4" Type="http://schemas.openxmlformats.org/officeDocument/2006/relationships/image" Target="../media/image54.png"/><Relationship Id="rId5" Type="http://schemas.openxmlformats.org/officeDocument/2006/relationships/image" Target="../media/image1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61.png"/><Relationship Id="rId4" Type="http://schemas.openxmlformats.org/officeDocument/2006/relationships/image" Target="../media/image65.png"/><Relationship Id="rId5" Type="http://schemas.openxmlformats.org/officeDocument/2006/relationships/image" Target="../media/image68.png"/><Relationship Id="rId6" Type="http://schemas.openxmlformats.org/officeDocument/2006/relationships/image" Target="../media/image84.png"/><Relationship Id="rId7"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65.png"/><Relationship Id="rId4" Type="http://schemas.openxmlformats.org/officeDocument/2006/relationships/image" Target="../media/image147.png"/><Relationship Id="rId9" Type="http://schemas.openxmlformats.org/officeDocument/2006/relationships/image" Target="../media/image71.png"/><Relationship Id="rId5" Type="http://schemas.openxmlformats.org/officeDocument/2006/relationships/image" Target="../media/image16.png"/><Relationship Id="rId6" Type="http://schemas.openxmlformats.org/officeDocument/2006/relationships/image" Target="../media/image79.png"/><Relationship Id="rId7" Type="http://schemas.openxmlformats.org/officeDocument/2006/relationships/image" Target="../media/image82.png"/><Relationship Id="rId8" Type="http://schemas.openxmlformats.org/officeDocument/2006/relationships/image" Target="../media/image95.png"/><Relationship Id="rId11" Type="http://schemas.openxmlformats.org/officeDocument/2006/relationships/image" Target="../media/image68.png"/><Relationship Id="rId10" Type="http://schemas.openxmlformats.org/officeDocument/2006/relationships/image" Target="../media/image37.png"/><Relationship Id="rId13" Type="http://schemas.openxmlformats.org/officeDocument/2006/relationships/image" Target="../media/image53.png"/><Relationship Id="rId12" Type="http://schemas.openxmlformats.org/officeDocument/2006/relationships/image" Target="../media/image66.png"/><Relationship Id="rId15" Type="http://schemas.openxmlformats.org/officeDocument/2006/relationships/image" Target="../media/image137.png"/><Relationship Id="rId14"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158.png"/><Relationship Id="rId5" Type="http://schemas.openxmlformats.org/officeDocument/2006/relationships/image" Target="../media/image18.png"/><Relationship Id="rId6" Type="http://schemas.openxmlformats.org/officeDocument/2006/relationships/image" Target="../media/image31.png"/><Relationship Id="rId7" Type="http://schemas.openxmlformats.org/officeDocument/2006/relationships/image" Target="../media/image38.png"/><Relationship Id="rId8" Type="http://schemas.openxmlformats.org/officeDocument/2006/relationships/image" Target="../media/image37.png"/><Relationship Id="rId11" Type="http://schemas.openxmlformats.org/officeDocument/2006/relationships/image" Target="../media/image33.png"/><Relationship Id="rId10" Type="http://schemas.openxmlformats.org/officeDocument/2006/relationships/image" Target="../media/image68.png"/><Relationship Id="rId12"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image" Target="../media/image40.png"/><Relationship Id="rId9" Type="http://schemas.openxmlformats.org/officeDocument/2006/relationships/image" Target="../media/image41.png"/><Relationship Id="rId5" Type="http://schemas.openxmlformats.org/officeDocument/2006/relationships/image" Target="../media/image54.png"/><Relationship Id="rId6" Type="http://schemas.openxmlformats.org/officeDocument/2006/relationships/image" Target="../media/image44.png"/><Relationship Id="rId7" Type="http://schemas.openxmlformats.org/officeDocument/2006/relationships/image" Target="../media/image81.png"/><Relationship Id="rId8" Type="http://schemas.openxmlformats.org/officeDocument/2006/relationships/image" Target="../media/image59.png"/><Relationship Id="rId20" Type="http://schemas.openxmlformats.org/officeDocument/2006/relationships/image" Target="../media/image60.png"/><Relationship Id="rId11" Type="http://schemas.openxmlformats.org/officeDocument/2006/relationships/image" Target="../media/image47.png"/><Relationship Id="rId10" Type="http://schemas.openxmlformats.org/officeDocument/2006/relationships/image" Target="../media/image50.png"/><Relationship Id="rId13" Type="http://schemas.openxmlformats.org/officeDocument/2006/relationships/image" Target="../media/image72.png"/><Relationship Id="rId12" Type="http://schemas.openxmlformats.org/officeDocument/2006/relationships/image" Target="../media/image34.png"/><Relationship Id="rId15" Type="http://schemas.openxmlformats.org/officeDocument/2006/relationships/image" Target="../media/image45.png"/><Relationship Id="rId14" Type="http://schemas.openxmlformats.org/officeDocument/2006/relationships/image" Target="../media/image48.png"/><Relationship Id="rId17" Type="http://schemas.openxmlformats.org/officeDocument/2006/relationships/image" Target="../media/image46.png"/><Relationship Id="rId16" Type="http://schemas.openxmlformats.org/officeDocument/2006/relationships/image" Target="../media/image42.png"/><Relationship Id="rId19" Type="http://schemas.openxmlformats.org/officeDocument/2006/relationships/image" Target="../media/image43.png"/><Relationship Id="rId18"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55.png"/><Relationship Id="rId4" Type="http://schemas.openxmlformats.org/officeDocument/2006/relationships/image" Target="../media/image64.png"/><Relationship Id="rId9" Type="http://schemas.openxmlformats.org/officeDocument/2006/relationships/image" Target="../media/image75.png"/><Relationship Id="rId5" Type="http://schemas.openxmlformats.org/officeDocument/2006/relationships/image" Target="../media/image53.png"/><Relationship Id="rId6" Type="http://schemas.openxmlformats.org/officeDocument/2006/relationships/image" Target="../media/image73.png"/><Relationship Id="rId7" Type="http://schemas.openxmlformats.org/officeDocument/2006/relationships/image" Target="../media/image56.png"/><Relationship Id="rId8" Type="http://schemas.openxmlformats.org/officeDocument/2006/relationships/image" Target="../media/image58.png"/><Relationship Id="rId11" Type="http://schemas.openxmlformats.org/officeDocument/2006/relationships/image" Target="../media/image62.png"/><Relationship Id="rId10" Type="http://schemas.openxmlformats.org/officeDocument/2006/relationships/image" Target="../media/image61.png"/><Relationship Id="rId13" Type="http://schemas.openxmlformats.org/officeDocument/2006/relationships/image" Target="../media/image65.png"/><Relationship Id="rId12" Type="http://schemas.openxmlformats.org/officeDocument/2006/relationships/image" Target="../media/image74.png"/><Relationship Id="rId15" Type="http://schemas.openxmlformats.org/officeDocument/2006/relationships/image" Target="../media/image57.png"/><Relationship Id="rId14" Type="http://schemas.openxmlformats.org/officeDocument/2006/relationships/image" Target="../media/image63.png"/><Relationship Id="rId17" Type="http://schemas.openxmlformats.org/officeDocument/2006/relationships/image" Target="../media/image70.png"/><Relationship Id="rId16" Type="http://schemas.openxmlformats.org/officeDocument/2006/relationships/image" Target="../media/image66.png"/><Relationship Id="rId19" Type="http://schemas.openxmlformats.org/officeDocument/2006/relationships/image" Target="../media/image190.png"/><Relationship Id="rId18" Type="http://schemas.openxmlformats.org/officeDocument/2006/relationships/image" Target="../media/image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84.png"/><Relationship Id="rId4" Type="http://schemas.openxmlformats.org/officeDocument/2006/relationships/image" Target="../media/image80.png"/><Relationship Id="rId9" Type="http://schemas.openxmlformats.org/officeDocument/2006/relationships/image" Target="../media/image86.png"/><Relationship Id="rId5" Type="http://schemas.openxmlformats.org/officeDocument/2006/relationships/image" Target="../media/image69.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189.png"/><Relationship Id="rId11" Type="http://schemas.openxmlformats.org/officeDocument/2006/relationships/image" Target="../media/image78.png"/><Relationship Id="rId10" Type="http://schemas.openxmlformats.org/officeDocument/2006/relationships/image" Target="../media/image100.png"/><Relationship Id="rId13" Type="http://schemas.openxmlformats.org/officeDocument/2006/relationships/image" Target="../media/image95.png"/><Relationship Id="rId12" Type="http://schemas.openxmlformats.org/officeDocument/2006/relationships/image" Target="../media/image82.png"/><Relationship Id="rId15" Type="http://schemas.openxmlformats.org/officeDocument/2006/relationships/image" Target="../media/image178.png"/><Relationship Id="rId14" Type="http://schemas.openxmlformats.org/officeDocument/2006/relationships/image" Target="../media/image7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86.png"/><Relationship Id="rId4" Type="http://schemas.openxmlformats.org/officeDocument/2006/relationships/image" Target="../media/image196.png"/><Relationship Id="rId5" Type="http://schemas.openxmlformats.org/officeDocument/2006/relationships/image" Target="../media/image187.png"/><Relationship Id="rId6" Type="http://schemas.openxmlformats.org/officeDocument/2006/relationships/image" Target="../media/image19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84.png"/><Relationship Id="rId4" Type="http://schemas.openxmlformats.org/officeDocument/2006/relationships/image" Target="../media/image188.png"/><Relationship Id="rId9" Type="http://schemas.openxmlformats.org/officeDocument/2006/relationships/image" Target="../media/image198.png"/><Relationship Id="rId5" Type="http://schemas.openxmlformats.org/officeDocument/2006/relationships/image" Target="../media/image211.jpg"/><Relationship Id="rId6" Type="http://schemas.openxmlformats.org/officeDocument/2006/relationships/image" Target="../media/image194.png"/><Relationship Id="rId7" Type="http://schemas.openxmlformats.org/officeDocument/2006/relationships/image" Target="../media/image195.png"/><Relationship Id="rId8" Type="http://schemas.openxmlformats.org/officeDocument/2006/relationships/image" Target="../media/image200.png"/><Relationship Id="rId11" Type="http://schemas.openxmlformats.org/officeDocument/2006/relationships/image" Target="../media/image201.png"/><Relationship Id="rId10" Type="http://schemas.openxmlformats.org/officeDocument/2006/relationships/image" Target="../media/image197.png"/><Relationship Id="rId13" Type="http://schemas.openxmlformats.org/officeDocument/2006/relationships/image" Target="../media/image217.png"/><Relationship Id="rId12" Type="http://schemas.openxmlformats.org/officeDocument/2006/relationships/image" Target="../media/image207.png"/><Relationship Id="rId15" Type="http://schemas.openxmlformats.org/officeDocument/2006/relationships/image" Target="../media/image226.png"/><Relationship Id="rId14" Type="http://schemas.openxmlformats.org/officeDocument/2006/relationships/image" Target="../media/image218.png"/><Relationship Id="rId17" Type="http://schemas.openxmlformats.org/officeDocument/2006/relationships/image" Target="../media/image203.png"/><Relationship Id="rId16" Type="http://schemas.openxmlformats.org/officeDocument/2006/relationships/image" Target="../media/image20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19.png"/><Relationship Id="rId4" Type="http://schemas.openxmlformats.org/officeDocument/2006/relationships/image" Target="../media/image19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0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15.png"/><Relationship Id="rId8"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0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0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hyperlink" Target="https://intercom.help/yoom/ja/articles/8885225" TargetMode="External"/><Relationship Id="rId4" Type="http://schemas.openxmlformats.org/officeDocument/2006/relationships/hyperlink" Target="https://intercom.help/yoom/ja/articles/8885225"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30.png"/><Relationship Id="rId4" Type="http://schemas.openxmlformats.org/officeDocument/2006/relationships/image" Target="../media/image2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4.png"/><Relationship Id="rId4" Type="http://schemas.openxmlformats.org/officeDocument/2006/relationships/image" Target="../media/image212.png"/><Relationship Id="rId5" Type="http://schemas.openxmlformats.org/officeDocument/2006/relationships/image" Target="../media/image2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209.png"/><Relationship Id="rId4" Type="http://schemas.openxmlformats.org/officeDocument/2006/relationships/image" Target="../media/image21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214.png"/><Relationship Id="rId4" Type="http://schemas.openxmlformats.org/officeDocument/2006/relationships/image" Target="../media/image221.png"/><Relationship Id="rId5" Type="http://schemas.openxmlformats.org/officeDocument/2006/relationships/image" Target="../media/image229.jpg"/><Relationship Id="rId6" Type="http://schemas.openxmlformats.org/officeDocument/2006/relationships/image" Target="../media/image223.png"/><Relationship Id="rId7" Type="http://schemas.openxmlformats.org/officeDocument/2006/relationships/image" Target="../media/image2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28.png"/><Relationship Id="rId4" Type="http://schemas.openxmlformats.org/officeDocument/2006/relationships/image" Target="../media/image224.png"/><Relationship Id="rId5" Type="http://schemas.openxmlformats.org/officeDocument/2006/relationships/image" Target="../media/image227.png"/><Relationship Id="rId6" Type="http://schemas.openxmlformats.org/officeDocument/2006/relationships/image" Target="../media/image2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2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17.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2.png"/></Relationships>
</file>

<file path=ppt/slides/_rels/slide6.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5.png"/><Relationship Id="rId13" Type="http://schemas.openxmlformats.org/officeDocument/2006/relationships/image" Target="../media/image16.png"/><Relationship Id="rId12" Type="http://schemas.openxmlformats.org/officeDocument/2006/relationships/image" Target="../media/image23.png"/><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20.png"/><Relationship Id="rId15" Type="http://schemas.openxmlformats.org/officeDocument/2006/relationships/image" Target="../media/image39.png"/><Relationship Id="rId14" Type="http://schemas.openxmlformats.org/officeDocument/2006/relationships/image" Target="../media/image22.png"/><Relationship Id="rId17" Type="http://schemas.openxmlformats.org/officeDocument/2006/relationships/image" Target="../media/image25.png"/><Relationship Id="rId16"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11.png"/><Relationship Id="rId18" Type="http://schemas.openxmlformats.org/officeDocument/2006/relationships/image" Target="../media/image32.png"/><Relationship Id="rId7" Type="http://schemas.openxmlformats.org/officeDocument/2006/relationships/image" Target="../media/image13.png"/><Relationship Id="rId8" Type="http://schemas.openxmlformats.org/officeDocument/2006/relationships/image" Target="../media/image1.png"/></Relationships>
</file>

<file path=ppt/slides/_rels/slide7.xml.rels><?xml version="1.0" encoding="UTF-8" standalone="yes"?><Relationships xmlns="http://schemas.openxmlformats.org/package/2006/relationships"><Relationship Id="rId40" Type="http://schemas.openxmlformats.org/officeDocument/2006/relationships/image" Target="../media/image56.png"/><Relationship Id="rId42" Type="http://schemas.openxmlformats.org/officeDocument/2006/relationships/image" Target="../media/image74.png"/><Relationship Id="rId41" Type="http://schemas.openxmlformats.org/officeDocument/2006/relationships/image" Target="../media/image62.png"/><Relationship Id="rId44" Type="http://schemas.openxmlformats.org/officeDocument/2006/relationships/image" Target="../media/image70.png"/><Relationship Id="rId43" Type="http://schemas.openxmlformats.org/officeDocument/2006/relationships/image" Target="../media/image66.png"/><Relationship Id="rId46" Type="http://schemas.openxmlformats.org/officeDocument/2006/relationships/image" Target="../media/image78.png"/><Relationship Id="rId45" Type="http://schemas.openxmlformats.org/officeDocument/2006/relationships/image" Target="../media/image68.png"/><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7.png"/><Relationship Id="rId48" Type="http://schemas.openxmlformats.org/officeDocument/2006/relationships/image" Target="../media/image95.png"/><Relationship Id="rId47" Type="http://schemas.openxmlformats.org/officeDocument/2006/relationships/image" Target="../media/image82.png"/><Relationship Id="rId49" Type="http://schemas.openxmlformats.org/officeDocument/2006/relationships/image" Target="../media/image71.png"/><Relationship Id="rId5" Type="http://schemas.openxmlformats.org/officeDocument/2006/relationships/image" Target="../media/image26.png"/><Relationship Id="rId6" Type="http://schemas.openxmlformats.org/officeDocument/2006/relationships/image" Target="../media/image18.png"/><Relationship Id="rId7" Type="http://schemas.openxmlformats.org/officeDocument/2006/relationships/image" Target="../media/image31.png"/><Relationship Id="rId8" Type="http://schemas.openxmlformats.org/officeDocument/2006/relationships/image" Target="../media/image38.png"/><Relationship Id="rId31" Type="http://schemas.openxmlformats.org/officeDocument/2006/relationships/image" Target="../media/image53.png"/><Relationship Id="rId30" Type="http://schemas.openxmlformats.org/officeDocument/2006/relationships/image" Target="../media/image64.png"/><Relationship Id="rId33" Type="http://schemas.openxmlformats.org/officeDocument/2006/relationships/image" Target="../media/image65.png"/><Relationship Id="rId32" Type="http://schemas.openxmlformats.org/officeDocument/2006/relationships/image" Target="../media/image73.png"/><Relationship Id="rId35" Type="http://schemas.openxmlformats.org/officeDocument/2006/relationships/image" Target="../media/image57.png"/><Relationship Id="rId34" Type="http://schemas.openxmlformats.org/officeDocument/2006/relationships/image" Target="../media/image63.png"/><Relationship Id="rId37" Type="http://schemas.openxmlformats.org/officeDocument/2006/relationships/image" Target="../media/image58.png"/><Relationship Id="rId36" Type="http://schemas.openxmlformats.org/officeDocument/2006/relationships/image" Target="../media/image55.png"/><Relationship Id="rId39" Type="http://schemas.openxmlformats.org/officeDocument/2006/relationships/image" Target="../media/image61.png"/><Relationship Id="rId38" Type="http://schemas.openxmlformats.org/officeDocument/2006/relationships/image" Target="../media/image75.png"/><Relationship Id="rId20" Type="http://schemas.openxmlformats.org/officeDocument/2006/relationships/image" Target="../media/image50.png"/><Relationship Id="rId22" Type="http://schemas.openxmlformats.org/officeDocument/2006/relationships/image" Target="../media/image45.png"/><Relationship Id="rId21" Type="http://schemas.openxmlformats.org/officeDocument/2006/relationships/image" Target="../media/image48.png"/><Relationship Id="rId24" Type="http://schemas.openxmlformats.org/officeDocument/2006/relationships/image" Target="../media/image44.png"/><Relationship Id="rId23" Type="http://schemas.openxmlformats.org/officeDocument/2006/relationships/image" Target="../media/image46.png"/><Relationship Id="rId26" Type="http://schemas.openxmlformats.org/officeDocument/2006/relationships/image" Target="../media/image47.png"/><Relationship Id="rId25" Type="http://schemas.openxmlformats.org/officeDocument/2006/relationships/image" Target="../media/image59.png"/><Relationship Id="rId28" Type="http://schemas.openxmlformats.org/officeDocument/2006/relationships/image" Target="../media/image52.png"/><Relationship Id="rId27" Type="http://schemas.openxmlformats.org/officeDocument/2006/relationships/image" Target="../media/image72.png"/><Relationship Id="rId29" Type="http://schemas.openxmlformats.org/officeDocument/2006/relationships/image" Target="../media/image60.png"/><Relationship Id="rId51" Type="http://schemas.openxmlformats.org/officeDocument/2006/relationships/image" Target="../media/image80.png"/><Relationship Id="rId50" Type="http://schemas.openxmlformats.org/officeDocument/2006/relationships/image" Target="../media/image67.png"/><Relationship Id="rId53" Type="http://schemas.openxmlformats.org/officeDocument/2006/relationships/image" Target="../media/image76.png"/><Relationship Id="rId52" Type="http://schemas.openxmlformats.org/officeDocument/2006/relationships/image" Target="../media/image69.png"/><Relationship Id="rId11" Type="http://schemas.openxmlformats.org/officeDocument/2006/relationships/image" Target="../media/image36.png"/><Relationship Id="rId55" Type="http://schemas.openxmlformats.org/officeDocument/2006/relationships/image" Target="../media/image86.png"/><Relationship Id="rId10" Type="http://schemas.openxmlformats.org/officeDocument/2006/relationships/image" Target="../media/image33.png"/><Relationship Id="rId54" Type="http://schemas.openxmlformats.org/officeDocument/2006/relationships/image" Target="../media/image77.png"/><Relationship Id="rId13" Type="http://schemas.openxmlformats.org/officeDocument/2006/relationships/image" Target="../media/image54.png"/><Relationship Id="rId12" Type="http://schemas.openxmlformats.org/officeDocument/2006/relationships/image" Target="../media/image51.png"/><Relationship Id="rId56" Type="http://schemas.openxmlformats.org/officeDocument/2006/relationships/image" Target="../media/image100.png"/><Relationship Id="rId15" Type="http://schemas.openxmlformats.org/officeDocument/2006/relationships/image" Target="../media/image34.png"/><Relationship Id="rId14" Type="http://schemas.openxmlformats.org/officeDocument/2006/relationships/image" Target="../media/image41.png"/><Relationship Id="rId17" Type="http://schemas.openxmlformats.org/officeDocument/2006/relationships/image" Target="../media/image43.png"/><Relationship Id="rId16" Type="http://schemas.openxmlformats.org/officeDocument/2006/relationships/image" Target="../media/image42.png"/><Relationship Id="rId19" Type="http://schemas.openxmlformats.org/officeDocument/2006/relationships/image" Target="../media/image81.png"/><Relationship Id="rId18"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97.png"/><Relationship Id="rId9" Type="http://schemas.openxmlformats.org/officeDocument/2006/relationships/image" Target="../media/image1.png"/><Relationship Id="rId5" Type="http://schemas.openxmlformats.org/officeDocument/2006/relationships/image" Target="../media/image83.png"/><Relationship Id="rId6" Type="http://schemas.openxmlformats.org/officeDocument/2006/relationships/image" Target="../media/image88.png"/><Relationship Id="rId7" Type="http://schemas.openxmlformats.org/officeDocument/2006/relationships/image" Target="../media/image2.png"/><Relationship Id="rId8" Type="http://schemas.openxmlformats.org/officeDocument/2006/relationships/image" Target="../media/image93.png"/><Relationship Id="rId11" Type="http://schemas.openxmlformats.org/officeDocument/2006/relationships/image" Target="../media/image115.png"/><Relationship Id="rId10" Type="http://schemas.openxmlformats.org/officeDocument/2006/relationships/image" Target="../media/image79.png"/><Relationship Id="rId12" Type="http://schemas.openxmlformats.org/officeDocument/2006/relationships/image" Target="../media/image9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92.png"/><Relationship Id="rId4" Type="http://schemas.openxmlformats.org/officeDocument/2006/relationships/image" Target="../media/image136.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90.png"/><Relationship Id="rId8"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
        <p:nvSpPr>
          <p:cNvPr id="73" name="Google Shape;73;p17"/>
          <p:cNvSpPr/>
          <p:nvPr/>
        </p:nvSpPr>
        <p:spPr>
          <a:xfrm>
            <a:off x="25" y="0"/>
            <a:ext cx="9190200" cy="5152800"/>
          </a:xfrm>
          <a:prstGeom prst="rect">
            <a:avLst/>
          </a:prstGeom>
          <a:gradFill>
            <a:gsLst>
              <a:gs pos="0">
                <a:srgbClr val="2CD6C2"/>
              </a:gs>
              <a:gs pos="100000">
                <a:srgbClr val="09B6F0"/>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7"/>
          <p:cNvSpPr txBox="1"/>
          <p:nvPr/>
        </p:nvSpPr>
        <p:spPr>
          <a:xfrm>
            <a:off x="-53537" y="4631438"/>
            <a:ext cx="9297300" cy="677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ja" sz="1300">
                <a:solidFill>
                  <a:srgbClr val="FFFFFF"/>
                </a:solidFill>
                <a:latin typeface="Calibri"/>
                <a:ea typeface="Calibri"/>
                <a:cs typeface="Calibri"/>
                <a:sym typeface="Calibri"/>
              </a:rPr>
              <a:t>©︎Yoom Inc.</a:t>
            </a:r>
            <a:endParaRPr sz="1300">
              <a:solidFill>
                <a:srgbClr val="FFFFFF"/>
              </a:solidFill>
              <a:latin typeface="Calibri"/>
              <a:ea typeface="Calibri"/>
              <a:cs typeface="Calibri"/>
              <a:sym typeface="Calibri"/>
            </a:endParaRPr>
          </a:p>
        </p:txBody>
      </p:sp>
      <p:pic>
        <p:nvPicPr>
          <p:cNvPr id="75" name="Google Shape;75;p17"/>
          <p:cNvPicPr preferRelativeResize="0"/>
          <p:nvPr/>
        </p:nvPicPr>
        <p:blipFill>
          <a:blip r:embed="rId3">
            <a:alphaModFix/>
          </a:blip>
          <a:stretch>
            <a:fillRect/>
          </a:stretch>
        </p:blipFill>
        <p:spPr>
          <a:xfrm>
            <a:off x="3118375" y="2061975"/>
            <a:ext cx="2819826" cy="790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6"/>
          <p:cNvSpPr/>
          <p:nvPr/>
        </p:nvSpPr>
        <p:spPr>
          <a:xfrm>
            <a:off x="3426475" y="1588450"/>
            <a:ext cx="2254200" cy="3181800"/>
          </a:xfrm>
          <a:prstGeom prst="roundRect">
            <a:avLst>
              <a:gd fmla="val 16667" name="adj"/>
            </a:avLst>
          </a:prstGeom>
          <a:solidFill>
            <a:srgbClr val="F7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6"/>
          <p:cNvSpPr/>
          <p:nvPr/>
        </p:nvSpPr>
        <p:spPr>
          <a:xfrm>
            <a:off x="6033150" y="1588450"/>
            <a:ext cx="2254200" cy="3181800"/>
          </a:xfrm>
          <a:prstGeom prst="roundRect">
            <a:avLst>
              <a:gd fmla="val 16667" name="adj"/>
            </a:avLst>
          </a:prstGeom>
          <a:solidFill>
            <a:srgbClr val="F7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6"/>
          <p:cNvSpPr/>
          <p:nvPr/>
        </p:nvSpPr>
        <p:spPr>
          <a:xfrm>
            <a:off x="814425" y="1588450"/>
            <a:ext cx="2254200" cy="3181800"/>
          </a:xfrm>
          <a:prstGeom prst="roundRect">
            <a:avLst>
              <a:gd fmla="val 16667" name="adj"/>
            </a:avLst>
          </a:prstGeom>
          <a:solidFill>
            <a:srgbClr val="F7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
              <a:t>　</a:t>
            </a:r>
            <a:endParaRPr/>
          </a:p>
        </p:txBody>
      </p:sp>
      <p:sp>
        <p:nvSpPr>
          <p:cNvPr id="375" name="Google Shape;375;p26"/>
          <p:cNvSpPr txBox="1"/>
          <p:nvPr/>
        </p:nvSpPr>
        <p:spPr>
          <a:xfrm>
            <a:off x="1392350" y="283500"/>
            <a:ext cx="62226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柔軟なフロー設計</a:t>
            </a:r>
            <a:endParaRPr b="1" sz="2400">
              <a:solidFill>
                <a:srgbClr val="00C7BE"/>
              </a:solidFill>
              <a:latin typeface="Calibri"/>
              <a:ea typeface="Calibri"/>
              <a:cs typeface="Calibri"/>
              <a:sym typeface="Calibri"/>
            </a:endParaRPr>
          </a:p>
        </p:txBody>
      </p:sp>
      <p:sp>
        <p:nvSpPr>
          <p:cNvPr id="376" name="Google Shape;376;p26"/>
          <p:cNvSpPr txBox="1"/>
          <p:nvPr/>
        </p:nvSpPr>
        <p:spPr>
          <a:xfrm>
            <a:off x="514150" y="758672"/>
            <a:ext cx="8066100" cy="6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ja">
                <a:solidFill>
                  <a:srgbClr val="434343"/>
                </a:solidFill>
              </a:rPr>
              <a:t>分岐、ループ処理、並行処理など、</a:t>
            </a:r>
            <a:endParaRPr b="1">
              <a:solidFill>
                <a:srgbClr val="434343"/>
              </a:solidFill>
            </a:endParaRPr>
          </a:p>
          <a:p>
            <a:pPr indent="0" lvl="0" marL="0" rtl="0" algn="ctr">
              <a:lnSpc>
                <a:spcPct val="115000"/>
              </a:lnSpc>
              <a:spcBef>
                <a:spcPts val="0"/>
              </a:spcBef>
              <a:spcAft>
                <a:spcPts val="0"/>
              </a:spcAft>
              <a:buNone/>
            </a:pPr>
            <a:r>
              <a:rPr b="1" lang="ja">
                <a:solidFill>
                  <a:srgbClr val="434343"/>
                </a:solidFill>
              </a:rPr>
              <a:t>複雑なビジネスフローも自由に設計することが可能です。</a:t>
            </a:r>
            <a:endParaRPr b="1">
              <a:solidFill>
                <a:srgbClr val="434343"/>
              </a:solidFill>
            </a:endParaRPr>
          </a:p>
        </p:txBody>
      </p:sp>
      <p:sp>
        <p:nvSpPr>
          <p:cNvPr id="377" name="Google Shape;377;p26"/>
          <p:cNvSpPr/>
          <p:nvPr/>
        </p:nvSpPr>
        <p:spPr>
          <a:xfrm>
            <a:off x="1125312" y="2390775"/>
            <a:ext cx="1632900" cy="3075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8" name="Google Shape;378;p26"/>
          <p:cNvCxnSpPr/>
          <p:nvPr/>
        </p:nvCxnSpPr>
        <p:spPr>
          <a:xfrm>
            <a:off x="1360375" y="2728650"/>
            <a:ext cx="0" cy="1184400"/>
          </a:xfrm>
          <a:prstGeom prst="straightConnector1">
            <a:avLst/>
          </a:prstGeom>
          <a:noFill/>
          <a:ln cap="flat" cmpd="sng" w="9525">
            <a:solidFill>
              <a:srgbClr val="999999"/>
            </a:solidFill>
            <a:prstDash val="dash"/>
            <a:round/>
            <a:headEnd len="med" w="med" type="none"/>
            <a:tailEnd len="med" w="med" type="none"/>
          </a:ln>
        </p:spPr>
      </p:cxnSp>
      <p:cxnSp>
        <p:nvCxnSpPr>
          <p:cNvPr id="379" name="Google Shape;379;p26"/>
          <p:cNvCxnSpPr/>
          <p:nvPr/>
        </p:nvCxnSpPr>
        <p:spPr>
          <a:xfrm flipH="1" rot="5400000">
            <a:off x="1302725" y="3027100"/>
            <a:ext cx="552000" cy="429600"/>
          </a:xfrm>
          <a:prstGeom prst="bentConnector3">
            <a:avLst>
              <a:gd fmla="val 98238" name="adj1"/>
            </a:avLst>
          </a:prstGeom>
          <a:noFill/>
          <a:ln cap="flat" cmpd="sng" w="9525">
            <a:solidFill>
              <a:srgbClr val="999999"/>
            </a:solidFill>
            <a:prstDash val="dash"/>
            <a:round/>
            <a:headEnd len="med" w="med" type="none"/>
            <a:tailEnd len="med" w="med" type="none"/>
          </a:ln>
        </p:spPr>
      </p:cxnSp>
      <p:sp>
        <p:nvSpPr>
          <p:cNvPr id="380" name="Google Shape;380;p26"/>
          <p:cNvSpPr/>
          <p:nvPr/>
        </p:nvSpPr>
        <p:spPr>
          <a:xfrm>
            <a:off x="1578378" y="3270775"/>
            <a:ext cx="1179900" cy="3075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6"/>
          <p:cNvSpPr txBox="1"/>
          <p:nvPr/>
        </p:nvSpPr>
        <p:spPr>
          <a:xfrm>
            <a:off x="1678131" y="1880225"/>
            <a:ext cx="769500" cy="307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ja" sz="1000">
                <a:solidFill>
                  <a:srgbClr val="0A6982"/>
                </a:solidFill>
              </a:rPr>
              <a:t>分岐</a:t>
            </a:r>
            <a:endParaRPr b="1" sz="1000">
              <a:solidFill>
                <a:srgbClr val="0A6982"/>
              </a:solidFill>
            </a:endParaRPr>
          </a:p>
        </p:txBody>
      </p:sp>
      <p:sp>
        <p:nvSpPr>
          <p:cNvPr id="382" name="Google Shape;382;p26"/>
          <p:cNvSpPr txBox="1"/>
          <p:nvPr/>
        </p:nvSpPr>
        <p:spPr>
          <a:xfrm>
            <a:off x="1357221" y="2733870"/>
            <a:ext cx="418800" cy="307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ja" sz="700">
                <a:solidFill>
                  <a:srgbClr val="434343"/>
                </a:solidFill>
              </a:rPr>
              <a:t>YES</a:t>
            </a:r>
            <a:endParaRPr b="1" sz="700">
              <a:solidFill>
                <a:srgbClr val="434343"/>
              </a:solidFill>
            </a:endParaRPr>
          </a:p>
        </p:txBody>
      </p:sp>
      <p:sp>
        <p:nvSpPr>
          <p:cNvPr id="383" name="Google Shape;383;p26"/>
          <p:cNvSpPr txBox="1"/>
          <p:nvPr/>
        </p:nvSpPr>
        <p:spPr>
          <a:xfrm>
            <a:off x="960942" y="3348839"/>
            <a:ext cx="418800" cy="307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ja" sz="700">
                <a:solidFill>
                  <a:srgbClr val="434343"/>
                </a:solidFill>
              </a:rPr>
              <a:t>NO</a:t>
            </a:r>
            <a:endParaRPr b="1" sz="700">
              <a:solidFill>
                <a:srgbClr val="434343"/>
              </a:solidFill>
            </a:endParaRPr>
          </a:p>
        </p:txBody>
      </p:sp>
      <p:sp>
        <p:nvSpPr>
          <p:cNvPr id="384" name="Google Shape;384;p26"/>
          <p:cNvSpPr txBox="1"/>
          <p:nvPr/>
        </p:nvSpPr>
        <p:spPr>
          <a:xfrm>
            <a:off x="1465648" y="2399950"/>
            <a:ext cx="1288800" cy="307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ja" sz="500">
                <a:solidFill>
                  <a:srgbClr val="434343"/>
                </a:solidFill>
              </a:rPr>
              <a:t>分岐</a:t>
            </a:r>
            <a:endParaRPr b="1" sz="500">
              <a:solidFill>
                <a:srgbClr val="434343"/>
              </a:solidFill>
            </a:endParaRPr>
          </a:p>
          <a:p>
            <a:pPr indent="0" lvl="0" marL="0" rtl="0" algn="l">
              <a:lnSpc>
                <a:spcPct val="115000"/>
              </a:lnSpc>
              <a:spcBef>
                <a:spcPts val="0"/>
              </a:spcBef>
              <a:spcAft>
                <a:spcPts val="0"/>
              </a:spcAft>
              <a:buNone/>
            </a:pPr>
            <a:r>
              <a:rPr b="1" lang="ja" sz="500">
                <a:solidFill>
                  <a:srgbClr val="434343"/>
                </a:solidFill>
              </a:rPr>
              <a:t>企業名 = Yoom株式会社</a:t>
            </a:r>
            <a:endParaRPr b="1" sz="500">
              <a:solidFill>
                <a:srgbClr val="434343"/>
              </a:solidFill>
            </a:endParaRPr>
          </a:p>
        </p:txBody>
      </p:sp>
      <p:sp>
        <p:nvSpPr>
          <p:cNvPr id="385" name="Google Shape;385;p26"/>
          <p:cNvSpPr txBox="1"/>
          <p:nvPr/>
        </p:nvSpPr>
        <p:spPr>
          <a:xfrm>
            <a:off x="1916923" y="3272650"/>
            <a:ext cx="805200" cy="307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ja" sz="500">
                <a:solidFill>
                  <a:srgbClr val="434343"/>
                </a:solidFill>
              </a:rPr>
              <a:t>承認</a:t>
            </a:r>
            <a:endParaRPr b="1" sz="500">
              <a:solidFill>
                <a:srgbClr val="434343"/>
              </a:solidFill>
            </a:endParaRPr>
          </a:p>
          <a:p>
            <a:pPr indent="0" lvl="0" marL="0" rtl="0" algn="l">
              <a:lnSpc>
                <a:spcPct val="115000"/>
              </a:lnSpc>
              <a:spcBef>
                <a:spcPts val="0"/>
              </a:spcBef>
              <a:spcAft>
                <a:spcPts val="0"/>
              </a:spcAft>
              <a:buNone/>
            </a:pPr>
            <a:r>
              <a:rPr b="1" lang="ja" sz="700">
                <a:solidFill>
                  <a:srgbClr val="434343"/>
                </a:solidFill>
              </a:rPr>
              <a:t>山田チーフ</a:t>
            </a:r>
            <a:endParaRPr b="1" sz="700">
              <a:solidFill>
                <a:srgbClr val="434343"/>
              </a:solidFill>
            </a:endParaRPr>
          </a:p>
        </p:txBody>
      </p:sp>
      <p:sp>
        <p:nvSpPr>
          <p:cNvPr id="386" name="Google Shape;386;p26"/>
          <p:cNvSpPr/>
          <p:nvPr/>
        </p:nvSpPr>
        <p:spPr>
          <a:xfrm>
            <a:off x="1125312" y="3877075"/>
            <a:ext cx="1632900" cy="3075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
          <p:cNvSpPr txBox="1"/>
          <p:nvPr/>
        </p:nvSpPr>
        <p:spPr>
          <a:xfrm>
            <a:off x="4254437" y="1932300"/>
            <a:ext cx="867000" cy="307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ja" sz="1000">
                <a:solidFill>
                  <a:srgbClr val="0A6982"/>
                </a:solidFill>
              </a:rPr>
              <a:t>ループ処理</a:t>
            </a:r>
            <a:endParaRPr b="1" sz="1000">
              <a:solidFill>
                <a:srgbClr val="0A6982"/>
              </a:solidFill>
            </a:endParaRPr>
          </a:p>
        </p:txBody>
      </p:sp>
      <p:sp>
        <p:nvSpPr>
          <p:cNvPr id="388" name="Google Shape;388;p26"/>
          <p:cNvSpPr/>
          <p:nvPr/>
        </p:nvSpPr>
        <p:spPr>
          <a:xfrm>
            <a:off x="3743562" y="2390775"/>
            <a:ext cx="1632900" cy="1368900"/>
          </a:xfrm>
          <a:prstGeom prst="roundRect">
            <a:avLst>
              <a:gd fmla="val 8262"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6"/>
          <p:cNvSpPr txBox="1"/>
          <p:nvPr/>
        </p:nvSpPr>
        <p:spPr>
          <a:xfrm>
            <a:off x="4051684" y="2399950"/>
            <a:ext cx="1288800" cy="307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ja" sz="500">
                <a:solidFill>
                  <a:srgbClr val="434343"/>
                </a:solidFill>
              </a:rPr>
              <a:t>ループ処理</a:t>
            </a:r>
            <a:endParaRPr b="1" sz="500">
              <a:solidFill>
                <a:srgbClr val="434343"/>
              </a:solidFill>
            </a:endParaRPr>
          </a:p>
          <a:p>
            <a:pPr indent="0" lvl="0" marL="0" rtl="0" algn="l">
              <a:lnSpc>
                <a:spcPct val="115000"/>
              </a:lnSpc>
              <a:spcBef>
                <a:spcPts val="0"/>
              </a:spcBef>
              <a:spcAft>
                <a:spcPts val="0"/>
              </a:spcAft>
              <a:buNone/>
            </a:pPr>
            <a:r>
              <a:rPr b="1" lang="ja" sz="500">
                <a:solidFill>
                  <a:srgbClr val="434343"/>
                </a:solidFill>
              </a:rPr>
              <a:t>データリスト = {{企業リスト}}</a:t>
            </a:r>
            <a:endParaRPr b="1" sz="500">
              <a:solidFill>
                <a:srgbClr val="434343"/>
              </a:solidFill>
            </a:endParaRPr>
          </a:p>
        </p:txBody>
      </p:sp>
      <p:cxnSp>
        <p:nvCxnSpPr>
          <p:cNvPr id="390" name="Google Shape;390;p26"/>
          <p:cNvCxnSpPr/>
          <p:nvPr/>
        </p:nvCxnSpPr>
        <p:spPr>
          <a:xfrm rot="10800000">
            <a:off x="3739262" y="2728850"/>
            <a:ext cx="1637700" cy="0"/>
          </a:xfrm>
          <a:prstGeom prst="straightConnector1">
            <a:avLst/>
          </a:prstGeom>
          <a:noFill/>
          <a:ln cap="flat" cmpd="sng" w="9525">
            <a:solidFill>
              <a:srgbClr val="999999"/>
            </a:solidFill>
            <a:prstDash val="dot"/>
            <a:round/>
            <a:headEnd len="med" w="med" type="none"/>
            <a:tailEnd len="med" w="med" type="none"/>
          </a:ln>
        </p:spPr>
      </p:cxnSp>
      <p:cxnSp>
        <p:nvCxnSpPr>
          <p:cNvPr id="391" name="Google Shape;391;p26"/>
          <p:cNvCxnSpPr>
            <a:endCxn id="392" idx="0"/>
          </p:cNvCxnSpPr>
          <p:nvPr/>
        </p:nvCxnSpPr>
        <p:spPr>
          <a:xfrm flipH="1">
            <a:off x="3970904" y="2728646"/>
            <a:ext cx="4800" cy="616200"/>
          </a:xfrm>
          <a:prstGeom prst="straightConnector1">
            <a:avLst/>
          </a:prstGeom>
          <a:noFill/>
          <a:ln cap="flat" cmpd="sng" w="9525">
            <a:solidFill>
              <a:srgbClr val="999999"/>
            </a:solidFill>
            <a:prstDash val="dash"/>
            <a:round/>
            <a:headEnd len="med" w="med" type="none"/>
            <a:tailEnd len="med" w="med" type="none"/>
          </a:ln>
        </p:spPr>
      </p:cxnSp>
      <p:sp>
        <p:nvSpPr>
          <p:cNvPr id="393" name="Google Shape;393;p26"/>
          <p:cNvSpPr/>
          <p:nvPr/>
        </p:nvSpPr>
        <p:spPr>
          <a:xfrm>
            <a:off x="3819937" y="3289250"/>
            <a:ext cx="1470900" cy="268200"/>
          </a:xfrm>
          <a:prstGeom prst="roundRect">
            <a:avLst>
              <a:gd fmla="val 8262"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6"/>
          <p:cNvSpPr txBox="1"/>
          <p:nvPr/>
        </p:nvSpPr>
        <p:spPr>
          <a:xfrm>
            <a:off x="4051687" y="3328988"/>
            <a:ext cx="1288800" cy="235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ja" sz="500">
                <a:solidFill>
                  <a:srgbClr val="434343"/>
                </a:solidFill>
              </a:rPr>
              <a:t>請求書を作成</a:t>
            </a:r>
            <a:endParaRPr b="1" sz="500">
              <a:solidFill>
                <a:srgbClr val="434343"/>
              </a:solidFill>
            </a:endParaRPr>
          </a:p>
        </p:txBody>
      </p:sp>
      <p:pic>
        <p:nvPicPr>
          <p:cNvPr id="392" name="Google Shape;392;p26"/>
          <p:cNvPicPr preferRelativeResize="0"/>
          <p:nvPr/>
        </p:nvPicPr>
        <p:blipFill>
          <a:blip r:embed="rId3">
            <a:alphaModFix/>
          </a:blip>
          <a:stretch>
            <a:fillRect/>
          </a:stretch>
        </p:blipFill>
        <p:spPr>
          <a:xfrm>
            <a:off x="3876079" y="3344846"/>
            <a:ext cx="189650" cy="189650"/>
          </a:xfrm>
          <a:prstGeom prst="rect">
            <a:avLst/>
          </a:prstGeom>
          <a:noFill/>
          <a:ln>
            <a:noFill/>
          </a:ln>
        </p:spPr>
      </p:pic>
      <p:sp>
        <p:nvSpPr>
          <p:cNvPr id="395" name="Google Shape;395;p26"/>
          <p:cNvSpPr/>
          <p:nvPr/>
        </p:nvSpPr>
        <p:spPr>
          <a:xfrm>
            <a:off x="3819937" y="2874950"/>
            <a:ext cx="1470900" cy="268200"/>
          </a:xfrm>
          <a:prstGeom prst="roundRect">
            <a:avLst>
              <a:gd fmla="val 8262"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6" name="Google Shape;396;p26"/>
          <p:cNvPicPr preferRelativeResize="0"/>
          <p:nvPr/>
        </p:nvPicPr>
        <p:blipFill>
          <a:blip r:embed="rId4">
            <a:alphaModFix/>
          </a:blip>
          <a:stretch>
            <a:fillRect/>
          </a:stretch>
        </p:blipFill>
        <p:spPr>
          <a:xfrm>
            <a:off x="3903178" y="2938767"/>
            <a:ext cx="135424" cy="135424"/>
          </a:xfrm>
          <a:prstGeom prst="rect">
            <a:avLst/>
          </a:prstGeom>
          <a:noFill/>
          <a:ln>
            <a:noFill/>
          </a:ln>
        </p:spPr>
      </p:pic>
      <p:sp>
        <p:nvSpPr>
          <p:cNvPr id="397" name="Google Shape;397;p26"/>
          <p:cNvSpPr txBox="1"/>
          <p:nvPr/>
        </p:nvSpPr>
        <p:spPr>
          <a:xfrm>
            <a:off x="4051687" y="2899463"/>
            <a:ext cx="1288800" cy="235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ja" sz="500">
                <a:solidFill>
                  <a:srgbClr val="434343"/>
                </a:solidFill>
              </a:rPr>
              <a:t>料金プランを取得</a:t>
            </a:r>
            <a:endParaRPr b="1" sz="500">
              <a:solidFill>
                <a:srgbClr val="434343"/>
              </a:solidFill>
            </a:endParaRPr>
          </a:p>
        </p:txBody>
      </p:sp>
      <p:cxnSp>
        <p:nvCxnSpPr>
          <p:cNvPr id="398" name="Google Shape;398;p26"/>
          <p:cNvCxnSpPr/>
          <p:nvPr/>
        </p:nvCxnSpPr>
        <p:spPr>
          <a:xfrm>
            <a:off x="3887362" y="3770450"/>
            <a:ext cx="0" cy="359700"/>
          </a:xfrm>
          <a:prstGeom prst="straightConnector1">
            <a:avLst/>
          </a:prstGeom>
          <a:noFill/>
          <a:ln cap="flat" cmpd="sng" w="9525">
            <a:solidFill>
              <a:srgbClr val="999999"/>
            </a:solidFill>
            <a:prstDash val="dash"/>
            <a:round/>
            <a:headEnd len="med" w="med" type="none"/>
            <a:tailEnd len="med" w="med" type="none"/>
          </a:ln>
        </p:spPr>
      </p:cxnSp>
      <p:sp>
        <p:nvSpPr>
          <p:cNvPr id="399" name="Google Shape;399;p26"/>
          <p:cNvSpPr/>
          <p:nvPr/>
        </p:nvSpPr>
        <p:spPr>
          <a:xfrm>
            <a:off x="3748912" y="3953275"/>
            <a:ext cx="1632900" cy="3075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6"/>
          <p:cNvSpPr txBox="1"/>
          <p:nvPr/>
        </p:nvSpPr>
        <p:spPr>
          <a:xfrm>
            <a:off x="1465636" y="3879350"/>
            <a:ext cx="1256400" cy="307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ja" sz="500">
                <a:solidFill>
                  <a:srgbClr val="434343"/>
                </a:solidFill>
              </a:rPr>
              <a:t>承認</a:t>
            </a:r>
            <a:endParaRPr b="1" sz="500">
              <a:solidFill>
                <a:srgbClr val="434343"/>
              </a:solidFill>
            </a:endParaRPr>
          </a:p>
          <a:p>
            <a:pPr indent="0" lvl="0" marL="0" rtl="0" algn="l">
              <a:lnSpc>
                <a:spcPct val="115000"/>
              </a:lnSpc>
              <a:spcBef>
                <a:spcPts val="0"/>
              </a:spcBef>
              <a:spcAft>
                <a:spcPts val="0"/>
              </a:spcAft>
              <a:buNone/>
            </a:pPr>
            <a:r>
              <a:rPr b="1" lang="ja" sz="700">
                <a:solidFill>
                  <a:srgbClr val="434343"/>
                </a:solidFill>
              </a:rPr>
              <a:t>田中部長</a:t>
            </a:r>
            <a:endParaRPr b="1" sz="700">
              <a:solidFill>
                <a:srgbClr val="434343"/>
              </a:solidFill>
            </a:endParaRPr>
          </a:p>
        </p:txBody>
      </p:sp>
      <p:sp>
        <p:nvSpPr>
          <p:cNvPr id="401" name="Google Shape;401;p26"/>
          <p:cNvSpPr txBox="1"/>
          <p:nvPr/>
        </p:nvSpPr>
        <p:spPr>
          <a:xfrm>
            <a:off x="4066737" y="3966288"/>
            <a:ext cx="1256400" cy="307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ja" sz="500">
                <a:solidFill>
                  <a:srgbClr val="434343"/>
                </a:solidFill>
              </a:rPr>
              <a:t>承認</a:t>
            </a:r>
            <a:endParaRPr b="1" sz="500">
              <a:solidFill>
                <a:srgbClr val="434343"/>
              </a:solidFill>
            </a:endParaRPr>
          </a:p>
          <a:p>
            <a:pPr indent="0" lvl="0" marL="0" rtl="0" algn="l">
              <a:lnSpc>
                <a:spcPct val="115000"/>
              </a:lnSpc>
              <a:spcBef>
                <a:spcPts val="0"/>
              </a:spcBef>
              <a:spcAft>
                <a:spcPts val="0"/>
              </a:spcAft>
              <a:buNone/>
            </a:pPr>
            <a:r>
              <a:rPr b="1" lang="ja" sz="700">
                <a:solidFill>
                  <a:srgbClr val="434343"/>
                </a:solidFill>
              </a:rPr>
              <a:t>山田チーフ</a:t>
            </a:r>
            <a:endParaRPr b="1" sz="700">
              <a:solidFill>
                <a:srgbClr val="434343"/>
              </a:solidFill>
            </a:endParaRPr>
          </a:p>
        </p:txBody>
      </p:sp>
      <p:sp>
        <p:nvSpPr>
          <p:cNvPr id="402" name="Google Shape;402;p26"/>
          <p:cNvSpPr txBox="1"/>
          <p:nvPr/>
        </p:nvSpPr>
        <p:spPr>
          <a:xfrm>
            <a:off x="6875455" y="1959344"/>
            <a:ext cx="769500" cy="307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ja" sz="1000">
                <a:solidFill>
                  <a:srgbClr val="0A6982"/>
                </a:solidFill>
              </a:rPr>
              <a:t>並行処理</a:t>
            </a:r>
            <a:endParaRPr b="1" sz="1000">
              <a:solidFill>
                <a:srgbClr val="0A6982"/>
              </a:solidFill>
            </a:endParaRPr>
          </a:p>
        </p:txBody>
      </p:sp>
      <p:sp>
        <p:nvSpPr>
          <p:cNvPr id="403" name="Google Shape;403;p26"/>
          <p:cNvSpPr/>
          <p:nvPr/>
        </p:nvSpPr>
        <p:spPr>
          <a:xfrm>
            <a:off x="6323712" y="2390775"/>
            <a:ext cx="1632900" cy="3075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4" name="Google Shape;404;p26"/>
          <p:cNvCxnSpPr/>
          <p:nvPr/>
        </p:nvCxnSpPr>
        <p:spPr>
          <a:xfrm>
            <a:off x="6558775" y="2699050"/>
            <a:ext cx="0" cy="1650300"/>
          </a:xfrm>
          <a:prstGeom prst="straightConnector1">
            <a:avLst/>
          </a:prstGeom>
          <a:noFill/>
          <a:ln cap="flat" cmpd="sng" w="9525">
            <a:solidFill>
              <a:srgbClr val="999999"/>
            </a:solidFill>
            <a:prstDash val="dash"/>
            <a:round/>
            <a:headEnd len="med" w="med" type="none"/>
            <a:tailEnd len="med" w="med" type="none"/>
          </a:ln>
        </p:spPr>
      </p:cxnSp>
      <p:sp>
        <p:nvSpPr>
          <p:cNvPr id="405" name="Google Shape;405;p26"/>
          <p:cNvSpPr/>
          <p:nvPr/>
        </p:nvSpPr>
        <p:spPr>
          <a:xfrm>
            <a:off x="6776778" y="2965975"/>
            <a:ext cx="1179900" cy="3075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6"/>
          <p:cNvSpPr txBox="1"/>
          <p:nvPr/>
        </p:nvSpPr>
        <p:spPr>
          <a:xfrm>
            <a:off x="6664048" y="2399950"/>
            <a:ext cx="1288800" cy="307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ja" sz="500">
                <a:solidFill>
                  <a:srgbClr val="434343"/>
                </a:solidFill>
              </a:rPr>
              <a:t>並行処理</a:t>
            </a:r>
            <a:endParaRPr b="1" sz="500">
              <a:solidFill>
                <a:srgbClr val="434343"/>
              </a:solidFill>
            </a:endParaRPr>
          </a:p>
        </p:txBody>
      </p:sp>
      <p:sp>
        <p:nvSpPr>
          <p:cNvPr id="407" name="Google Shape;407;p26"/>
          <p:cNvSpPr txBox="1"/>
          <p:nvPr/>
        </p:nvSpPr>
        <p:spPr>
          <a:xfrm>
            <a:off x="7039123" y="2973219"/>
            <a:ext cx="805200" cy="307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ja" sz="500">
                <a:solidFill>
                  <a:srgbClr val="434343"/>
                </a:solidFill>
              </a:rPr>
              <a:t>SmartHRに登録</a:t>
            </a:r>
            <a:endParaRPr b="1" sz="700">
              <a:solidFill>
                <a:srgbClr val="434343"/>
              </a:solidFill>
            </a:endParaRPr>
          </a:p>
        </p:txBody>
      </p:sp>
      <p:sp>
        <p:nvSpPr>
          <p:cNvPr id="408" name="Google Shape;408;p26"/>
          <p:cNvSpPr/>
          <p:nvPr/>
        </p:nvSpPr>
        <p:spPr>
          <a:xfrm>
            <a:off x="6323712" y="4105675"/>
            <a:ext cx="1632900" cy="3075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6"/>
          <p:cNvSpPr txBox="1"/>
          <p:nvPr/>
        </p:nvSpPr>
        <p:spPr>
          <a:xfrm>
            <a:off x="6664036" y="4107950"/>
            <a:ext cx="1256400" cy="307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ja" sz="500">
                <a:solidFill>
                  <a:srgbClr val="434343"/>
                </a:solidFill>
              </a:rPr>
              <a:t>承認</a:t>
            </a:r>
            <a:endParaRPr b="1" sz="500">
              <a:solidFill>
                <a:srgbClr val="434343"/>
              </a:solidFill>
            </a:endParaRPr>
          </a:p>
          <a:p>
            <a:pPr indent="0" lvl="0" marL="0" rtl="0" algn="l">
              <a:lnSpc>
                <a:spcPct val="115000"/>
              </a:lnSpc>
              <a:spcBef>
                <a:spcPts val="0"/>
              </a:spcBef>
              <a:spcAft>
                <a:spcPts val="0"/>
              </a:spcAft>
              <a:buNone/>
            </a:pPr>
            <a:r>
              <a:rPr b="1" lang="ja" sz="700">
                <a:solidFill>
                  <a:srgbClr val="434343"/>
                </a:solidFill>
              </a:rPr>
              <a:t>田中部長</a:t>
            </a:r>
            <a:endParaRPr b="1" sz="700">
              <a:solidFill>
                <a:srgbClr val="434343"/>
              </a:solidFill>
            </a:endParaRPr>
          </a:p>
        </p:txBody>
      </p:sp>
      <p:cxnSp>
        <p:nvCxnSpPr>
          <p:cNvPr id="410" name="Google Shape;410;p26"/>
          <p:cNvCxnSpPr>
            <a:endCxn id="405" idx="1"/>
          </p:cNvCxnSpPr>
          <p:nvPr/>
        </p:nvCxnSpPr>
        <p:spPr>
          <a:xfrm flipH="1" rot="-5400000">
            <a:off x="6471378" y="2814325"/>
            <a:ext cx="396300" cy="214500"/>
          </a:xfrm>
          <a:prstGeom prst="curvedConnector2">
            <a:avLst/>
          </a:prstGeom>
          <a:noFill/>
          <a:ln cap="flat" cmpd="sng" w="9525">
            <a:solidFill>
              <a:srgbClr val="999999"/>
            </a:solidFill>
            <a:prstDash val="dash"/>
            <a:round/>
            <a:headEnd len="med" w="med" type="none"/>
            <a:tailEnd len="med" w="med" type="none"/>
          </a:ln>
        </p:spPr>
      </p:cxnSp>
      <p:pic>
        <p:nvPicPr>
          <p:cNvPr id="411" name="Google Shape;411;p26"/>
          <p:cNvPicPr preferRelativeResize="0"/>
          <p:nvPr/>
        </p:nvPicPr>
        <p:blipFill>
          <a:blip r:embed="rId5">
            <a:alphaModFix/>
          </a:blip>
          <a:stretch>
            <a:fillRect/>
          </a:stretch>
        </p:blipFill>
        <p:spPr>
          <a:xfrm>
            <a:off x="6884212" y="3024919"/>
            <a:ext cx="189625" cy="189603"/>
          </a:xfrm>
          <a:prstGeom prst="rect">
            <a:avLst/>
          </a:prstGeom>
          <a:noFill/>
          <a:ln>
            <a:noFill/>
          </a:ln>
        </p:spPr>
      </p:pic>
      <p:sp>
        <p:nvSpPr>
          <p:cNvPr id="412" name="Google Shape;412;p26"/>
          <p:cNvSpPr/>
          <p:nvPr/>
        </p:nvSpPr>
        <p:spPr>
          <a:xfrm>
            <a:off x="6776778" y="3496250"/>
            <a:ext cx="1179900" cy="3075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6"/>
          <p:cNvSpPr txBox="1"/>
          <p:nvPr/>
        </p:nvSpPr>
        <p:spPr>
          <a:xfrm>
            <a:off x="7039123" y="3503494"/>
            <a:ext cx="805200" cy="307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ja" sz="500">
                <a:solidFill>
                  <a:srgbClr val="434343"/>
                </a:solidFill>
              </a:rPr>
              <a:t>PCの調達</a:t>
            </a:r>
            <a:endParaRPr b="1" sz="700">
              <a:solidFill>
                <a:srgbClr val="434343"/>
              </a:solidFill>
            </a:endParaRPr>
          </a:p>
        </p:txBody>
      </p:sp>
      <p:cxnSp>
        <p:nvCxnSpPr>
          <p:cNvPr id="414" name="Google Shape;414;p26"/>
          <p:cNvCxnSpPr>
            <a:endCxn id="412" idx="1"/>
          </p:cNvCxnSpPr>
          <p:nvPr/>
        </p:nvCxnSpPr>
        <p:spPr>
          <a:xfrm flipH="1" rot="-5400000">
            <a:off x="6193878" y="3067100"/>
            <a:ext cx="940200" cy="225600"/>
          </a:xfrm>
          <a:prstGeom prst="curvedConnector2">
            <a:avLst/>
          </a:prstGeom>
          <a:noFill/>
          <a:ln cap="flat" cmpd="sng" w="9525">
            <a:solidFill>
              <a:srgbClr val="999999"/>
            </a:solidFill>
            <a:prstDash val="dash"/>
            <a:round/>
            <a:headEnd len="med" w="med" type="none"/>
            <a:tailEnd len="med" w="med" type="none"/>
          </a:ln>
        </p:spPr>
      </p:cxnSp>
      <p:pic>
        <p:nvPicPr>
          <p:cNvPr id="415" name="Google Shape;415;p26"/>
          <p:cNvPicPr preferRelativeResize="0"/>
          <p:nvPr/>
        </p:nvPicPr>
        <p:blipFill>
          <a:blip r:embed="rId6">
            <a:alphaModFix/>
          </a:blip>
          <a:stretch>
            <a:fillRect/>
          </a:stretch>
        </p:blipFill>
        <p:spPr>
          <a:xfrm>
            <a:off x="1522227" y="1889249"/>
            <a:ext cx="307475" cy="307475"/>
          </a:xfrm>
          <a:prstGeom prst="rect">
            <a:avLst/>
          </a:prstGeom>
          <a:noFill/>
          <a:ln>
            <a:noFill/>
          </a:ln>
        </p:spPr>
      </p:pic>
      <p:pic>
        <p:nvPicPr>
          <p:cNvPr id="416" name="Google Shape;416;p26"/>
          <p:cNvPicPr preferRelativeResize="0"/>
          <p:nvPr/>
        </p:nvPicPr>
        <p:blipFill>
          <a:blip r:embed="rId7">
            <a:alphaModFix/>
          </a:blip>
          <a:stretch>
            <a:fillRect/>
          </a:stretch>
        </p:blipFill>
        <p:spPr>
          <a:xfrm>
            <a:off x="3999402" y="1898337"/>
            <a:ext cx="307475" cy="307475"/>
          </a:xfrm>
          <a:prstGeom prst="rect">
            <a:avLst/>
          </a:prstGeom>
          <a:noFill/>
          <a:ln>
            <a:noFill/>
          </a:ln>
        </p:spPr>
      </p:pic>
      <p:pic>
        <p:nvPicPr>
          <p:cNvPr id="417" name="Google Shape;417;p26"/>
          <p:cNvPicPr preferRelativeResize="0"/>
          <p:nvPr/>
        </p:nvPicPr>
        <p:blipFill>
          <a:blip r:embed="rId8">
            <a:alphaModFix/>
          </a:blip>
          <a:stretch>
            <a:fillRect/>
          </a:stretch>
        </p:blipFill>
        <p:spPr>
          <a:xfrm>
            <a:off x="6627374" y="1935398"/>
            <a:ext cx="307481" cy="307500"/>
          </a:xfrm>
          <a:prstGeom prst="rect">
            <a:avLst/>
          </a:prstGeom>
          <a:noFill/>
          <a:ln>
            <a:noFill/>
          </a:ln>
        </p:spPr>
      </p:pic>
      <p:pic>
        <p:nvPicPr>
          <p:cNvPr id="418" name="Google Shape;418;p26"/>
          <p:cNvPicPr preferRelativeResize="0"/>
          <p:nvPr/>
        </p:nvPicPr>
        <p:blipFill>
          <a:blip r:embed="rId8">
            <a:alphaModFix/>
          </a:blip>
          <a:stretch>
            <a:fillRect/>
          </a:stretch>
        </p:blipFill>
        <p:spPr>
          <a:xfrm>
            <a:off x="6445568" y="2453723"/>
            <a:ext cx="189625" cy="189625"/>
          </a:xfrm>
          <a:prstGeom prst="rect">
            <a:avLst/>
          </a:prstGeom>
          <a:noFill/>
          <a:ln>
            <a:noFill/>
          </a:ln>
        </p:spPr>
      </p:pic>
      <p:pic>
        <p:nvPicPr>
          <p:cNvPr id="419" name="Google Shape;419;p26"/>
          <p:cNvPicPr preferRelativeResize="0"/>
          <p:nvPr/>
        </p:nvPicPr>
        <p:blipFill>
          <a:blip r:embed="rId7">
            <a:alphaModFix/>
          </a:blip>
          <a:stretch>
            <a:fillRect/>
          </a:stretch>
        </p:blipFill>
        <p:spPr>
          <a:xfrm>
            <a:off x="3858976" y="2431239"/>
            <a:ext cx="225600" cy="225600"/>
          </a:xfrm>
          <a:prstGeom prst="rect">
            <a:avLst/>
          </a:prstGeom>
          <a:noFill/>
          <a:ln>
            <a:noFill/>
          </a:ln>
        </p:spPr>
      </p:pic>
      <p:pic>
        <p:nvPicPr>
          <p:cNvPr id="420" name="Google Shape;420;p26"/>
          <p:cNvPicPr preferRelativeResize="0"/>
          <p:nvPr/>
        </p:nvPicPr>
        <p:blipFill>
          <a:blip r:embed="rId6">
            <a:alphaModFix/>
          </a:blip>
          <a:stretch>
            <a:fillRect/>
          </a:stretch>
        </p:blipFill>
        <p:spPr>
          <a:xfrm>
            <a:off x="1245150" y="2428325"/>
            <a:ext cx="225600" cy="225600"/>
          </a:xfrm>
          <a:prstGeom prst="rect">
            <a:avLst/>
          </a:prstGeom>
          <a:noFill/>
          <a:ln>
            <a:noFill/>
          </a:ln>
        </p:spPr>
      </p:pic>
      <p:pic>
        <p:nvPicPr>
          <p:cNvPr id="421" name="Google Shape;421;p26"/>
          <p:cNvPicPr preferRelativeResize="0"/>
          <p:nvPr/>
        </p:nvPicPr>
        <p:blipFill>
          <a:blip r:embed="rId9">
            <a:alphaModFix/>
          </a:blip>
          <a:stretch>
            <a:fillRect/>
          </a:stretch>
        </p:blipFill>
        <p:spPr>
          <a:xfrm>
            <a:off x="6875453" y="3555562"/>
            <a:ext cx="189625" cy="189625"/>
          </a:xfrm>
          <a:prstGeom prst="rect">
            <a:avLst/>
          </a:prstGeom>
          <a:noFill/>
          <a:ln>
            <a:noFill/>
          </a:ln>
        </p:spPr>
      </p:pic>
      <p:pic>
        <p:nvPicPr>
          <p:cNvPr id="422" name="Google Shape;422;p26"/>
          <p:cNvPicPr preferRelativeResize="0"/>
          <p:nvPr/>
        </p:nvPicPr>
        <p:blipFill>
          <a:blip r:embed="rId10">
            <a:alphaModFix/>
          </a:blip>
          <a:stretch>
            <a:fillRect/>
          </a:stretch>
        </p:blipFill>
        <p:spPr>
          <a:xfrm>
            <a:off x="1719029" y="3334475"/>
            <a:ext cx="189625" cy="189625"/>
          </a:xfrm>
          <a:prstGeom prst="rect">
            <a:avLst/>
          </a:prstGeom>
          <a:noFill/>
          <a:ln>
            <a:noFill/>
          </a:ln>
        </p:spPr>
      </p:pic>
      <p:pic>
        <p:nvPicPr>
          <p:cNvPr id="423" name="Google Shape;423;p26"/>
          <p:cNvPicPr preferRelativeResize="0"/>
          <p:nvPr/>
        </p:nvPicPr>
        <p:blipFill>
          <a:blip r:embed="rId10">
            <a:alphaModFix/>
          </a:blip>
          <a:stretch>
            <a:fillRect/>
          </a:stretch>
        </p:blipFill>
        <p:spPr>
          <a:xfrm>
            <a:off x="1261379" y="3943425"/>
            <a:ext cx="189625" cy="189625"/>
          </a:xfrm>
          <a:prstGeom prst="rect">
            <a:avLst/>
          </a:prstGeom>
          <a:noFill/>
          <a:ln>
            <a:noFill/>
          </a:ln>
        </p:spPr>
      </p:pic>
      <p:pic>
        <p:nvPicPr>
          <p:cNvPr id="424" name="Google Shape;424;p26"/>
          <p:cNvPicPr preferRelativeResize="0"/>
          <p:nvPr/>
        </p:nvPicPr>
        <p:blipFill>
          <a:blip r:embed="rId10">
            <a:alphaModFix/>
          </a:blip>
          <a:stretch>
            <a:fillRect/>
          </a:stretch>
        </p:blipFill>
        <p:spPr>
          <a:xfrm>
            <a:off x="3848106" y="4007649"/>
            <a:ext cx="189625" cy="189625"/>
          </a:xfrm>
          <a:prstGeom prst="rect">
            <a:avLst/>
          </a:prstGeom>
          <a:noFill/>
          <a:ln>
            <a:noFill/>
          </a:ln>
        </p:spPr>
      </p:pic>
      <p:pic>
        <p:nvPicPr>
          <p:cNvPr id="425" name="Google Shape;425;p26"/>
          <p:cNvPicPr preferRelativeResize="0"/>
          <p:nvPr/>
        </p:nvPicPr>
        <p:blipFill>
          <a:blip r:embed="rId10">
            <a:alphaModFix/>
          </a:blip>
          <a:stretch>
            <a:fillRect/>
          </a:stretch>
        </p:blipFill>
        <p:spPr>
          <a:xfrm>
            <a:off x="6469117" y="4160049"/>
            <a:ext cx="189625" cy="189625"/>
          </a:xfrm>
          <a:prstGeom prst="rect">
            <a:avLst/>
          </a:prstGeom>
          <a:noFill/>
          <a:ln>
            <a:noFill/>
          </a:ln>
        </p:spPr>
      </p:pic>
      <p:sp>
        <p:nvSpPr>
          <p:cNvPr id="426" name="Google Shape;426;p26"/>
          <p:cNvSpPr/>
          <p:nvPr/>
        </p:nvSpPr>
        <p:spPr>
          <a:xfrm>
            <a:off x="7992075" y="150542"/>
            <a:ext cx="1016700" cy="2235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000">
                <a:solidFill>
                  <a:schemeClr val="lt1"/>
                </a:solidFill>
              </a:rPr>
              <a:t>フローボット</a:t>
            </a:r>
            <a:endParaRPr b="1" sz="1000">
              <a:solidFill>
                <a:srgbClr val="FFFFFF"/>
              </a:solidFill>
            </a:endParaRPr>
          </a:p>
        </p:txBody>
      </p:sp>
      <p:sp>
        <p:nvSpPr>
          <p:cNvPr id="427" name="Google Shape;427;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7"/>
          <p:cNvSpPr txBox="1"/>
          <p:nvPr/>
        </p:nvSpPr>
        <p:spPr>
          <a:xfrm>
            <a:off x="574900" y="279850"/>
            <a:ext cx="8129700" cy="6408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データベースでもっと便利に</a:t>
            </a:r>
            <a:endParaRPr b="1" sz="2400">
              <a:solidFill>
                <a:srgbClr val="00C7BE"/>
              </a:solidFill>
              <a:latin typeface="Calibri"/>
              <a:ea typeface="Calibri"/>
              <a:cs typeface="Calibri"/>
              <a:sym typeface="Calibri"/>
            </a:endParaRPr>
          </a:p>
        </p:txBody>
      </p:sp>
      <p:sp>
        <p:nvSpPr>
          <p:cNvPr id="433" name="Google Shape;433;p27"/>
          <p:cNvSpPr txBox="1"/>
          <p:nvPr/>
        </p:nvSpPr>
        <p:spPr>
          <a:xfrm>
            <a:off x="517825" y="760598"/>
            <a:ext cx="8066100" cy="44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ja">
                <a:solidFill>
                  <a:srgbClr val="434343"/>
                </a:solidFill>
              </a:rPr>
              <a:t>「商品情報」「従業員情報」「顧客情報」など、</a:t>
            </a:r>
            <a:endParaRPr b="1">
              <a:solidFill>
                <a:srgbClr val="434343"/>
              </a:solidFill>
            </a:endParaRPr>
          </a:p>
          <a:p>
            <a:pPr indent="0" lvl="0" marL="0" rtl="0" algn="ctr">
              <a:lnSpc>
                <a:spcPct val="115000"/>
              </a:lnSpc>
              <a:spcBef>
                <a:spcPts val="0"/>
              </a:spcBef>
              <a:spcAft>
                <a:spcPts val="0"/>
              </a:spcAft>
              <a:buClr>
                <a:schemeClr val="dk1"/>
              </a:buClr>
              <a:buSzPts val="1100"/>
              <a:buFont typeface="Arial"/>
              <a:buNone/>
            </a:pPr>
            <a:r>
              <a:rPr b="1" lang="ja">
                <a:solidFill>
                  <a:srgbClr val="434343"/>
                </a:solidFill>
              </a:rPr>
              <a:t>様々な用途のデータベースを誰でも簡単に作成可能です。</a:t>
            </a:r>
            <a:endParaRPr b="1">
              <a:solidFill>
                <a:srgbClr val="434343"/>
              </a:solidFill>
            </a:endParaRPr>
          </a:p>
        </p:txBody>
      </p:sp>
      <p:pic>
        <p:nvPicPr>
          <p:cNvPr id="434" name="Google Shape;434;p27"/>
          <p:cNvPicPr preferRelativeResize="0"/>
          <p:nvPr/>
        </p:nvPicPr>
        <p:blipFill>
          <a:blip r:embed="rId3">
            <a:alphaModFix/>
          </a:blip>
          <a:stretch>
            <a:fillRect/>
          </a:stretch>
        </p:blipFill>
        <p:spPr>
          <a:xfrm>
            <a:off x="4566837" y="2128550"/>
            <a:ext cx="4178888" cy="2499576"/>
          </a:xfrm>
          <a:prstGeom prst="rect">
            <a:avLst/>
          </a:prstGeom>
          <a:noFill/>
          <a:ln>
            <a:noFill/>
          </a:ln>
          <a:effectLst>
            <a:outerShdw blurRad="57150" rotWithShape="0" algn="bl" dir="5400000" dist="19050">
              <a:srgbClr val="000000">
                <a:alpha val="50000"/>
              </a:srgbClr>
            </a:outerShdw>
          </a:effectLst>
        </p:spPr>
      </p:pic>
      <p:sp>
        <p:nvSpPr>
          <p:cNvPr id="435" name="Google Shape;435;p27"/>
          <p:cNvSpPr/>
          <p:nvPr/>
        </p:nvSpPr>
        <p:spPr>
          <a:xfrm>
            <a:off x="629479" y="1672275"/>
            <a:ext cx="3452400" cy="3129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a:solidFill>
                  <a:srgbClr val="FFFFFF"/>
                </a:solidFill>
              </a:rPr>
              <a:t>商品・在庫管理</a:t>
            </a:r>
            <a:endParaRPr b="1">
              <a:solidFill>
                <a:srgbClr val="FFFFFF"/>
              </a:solidFill>
            </a:endParaRPr>
          </a:p>
        </p:txBody>
      </p:sp>
      <p:sp>
        <p:nvSpPr>
          <p:cNvPr id="436" name="Google Shape;436;p27"/>
          <p:cNvSpPr/>
          <p:nvPr/>
        </p:nvSpPr>
        <p:spPr>
          <a:xfrm>
            <a:off x="4953904" y="1672275"/>
            <a:ext cx="3452400" cy="3129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a:solidFill>
                  <a:srgbClr val="FFFFFF"/>
                </a:solidFill>
              </a:rPr>
              <a:t>従業員管理</a:t>
            </a:r>
            <a:endParaRPr b="1">
              <a:solidFill>
                <a:srgbClr val="FFFFFF"/>
              </a:solidFill>
            </a:endParaRPr>
          </a:p>
        </p:txBody>
      </p:sp>
      <p:sp>
        <p:nvSpPr>
          <p:cNvPr id="437" name="Google Shape;437;p27"/>
          <p:cNvSpPr/>
          <p:nvPr/>
        </p:nvSpPr>
        <p:spPr>
          <a:xfrm>
            <a:off x="7992075" y="150542"/>
            <a:ext cx="1016700" cy="2235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000">
                <a:solidFill>
                  <a:schemeClr val="lt1"/>
                </a:solidFill>
              </a:rPr>
              <a:t>データベース</a:t>
            </a:r>
            <a:endParaRPr b="1" sz="1000">
              <a:solidFill>
                <a:srgbClr val="FFFFFF"/>
              </a:solidFill>
            </a:endParaRPr>
          </a:p>
        </p:txBody>
      </p:sp>
      <p:pic>
        <p:nvPicPr>
          <p:cNvPr id="438" name="Google Shape;438;p27"/>
          <p:cNvPicPr preferRelativeResize="0"/>
          <p:nvPr/>
        </p:nvPicPr>
        <p:blipFill>
          <a:blip r:embed="rId4">
            <a:alphaModFix/>
          </a:blip>
          <a:stretch>
            <a:fillRect/>
          </a:stretch>
        </p:blipFill>
        <p:spPr>
          <a:xfrm>
            <a:off x="235525" y="2137575"/>
            <a:ext cx="4178898" cy="2493476"/>
          </a:xfrm>
          <a:prstGeom prst="rect">
            <a:avLst/>
          </a:prstGeom>
          <a:noFill/>
          <a:ln>
            <a:noFill/>
          </a:ln>
          <a:effectLst>
            <a:outerShdw blurRad="57150" rotWithShape="0" algn="bl" dir="5400000" dist="19050">
              <a:srgbClr val="000000">
                <a:alpha val="50000"/>
              </a:srgbClr>
            </a:outerShdw>
          </a:effectLst>
        </p:spPr>
      </p:pic>
      <p:sp>
        <p:nvSpPr>
          <p:cNvPr id="439" name="Google Shape;439;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28"/>
          <p:cNvPicPr preferRelativeResize="0"/>
          <p:nvPr/>
        </p:nvPicPr>
        <p:blipFill>
          <a:blip r:embed="rId3">
            <a:alphaModFix/>
          </a:blip>
          <a:stretch>
            <a:fillRect/>
          </a:stretch>
        </p:blipFill>
        <p:spPr>
          <a:xfrm>
            <a:off x="358775" y="2277505"/>
            <a:ext cx="3147325" cy="2167946"/>
          </a:xfrm>
          <a:prstGeom prst="rect">
            <a:avLst/>
          </a:prstGeom>
          <a:noFill/>
          <a:ln>
            <a:noFill/>
          </a:ln>
        </p:spPr>
      </p:pic>
      <p:sp>
        <p:nvSpPr>
          <p:cNvPr id="445" name="Google Shape;445;p28"/>
          <p:cNvSpPr/>
          <p:nvPr/>
        </p:nvSpPr>
        <p:spPr>
          <a:xfrm>
            <a:off x="608335" y="1694351"/>
            <a:ext cx="435300" cy="435300"/>
          </a:xfrm>
          <a:prstGeom prst="roundRect">
            <a:avLst>
              <a:gd fmla="val 50000" name="adj"/>
            </a:avLst>
          </a:prstGeom>
          <a:solidFill>
            <a:srgbClr val="FFFFFF"/>
          </a:solidFill>
          <a:ln>
            <a:noFill/>
          </a:ln>
          <a:effectLst>
            <a:outerShdw blurRad="142875" rotWithShape="0" algn="bl" dir="5400000" dist="19050">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8"/>
          <p:cNvSpPr/>
          <p:nvPr/>
        </p:nvSpPr>
        <p:spPr>
          <a:xfrm>
            <a:off x="2841545" y="1772115"/>
            <a:ext cx="397200" cy="397200"/>
          </a:xfrm>
          <a:prstGeom prst="roundRect">
            <a:avLst>
              <a:gd fmla="val 50000" name="adj"/>
            </a:avLst>
          </a:prstGeom>
          <a:solidFill>
            <a:srgbClr val="FFFFFF"/>
          </a:solidFill>
          <a:ln>
            <a:noFill/>
          </a:ln>
          <a:effectLst>
            <a:outerShdw blurRad="142875" rotWithShape="0" algn="bl" dir="5400000" dist="19050">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8"/>
          <p:cNvSpPr/>
          <p:nvPr/>
        </p:nvSpPr>
        <p:spPr>
          <a:xfrm>
            <a:off x="1571101" y="1694636"/>
            <a:ext cx="435300" cy="435300"/>
          </a:xfrm>
          <a:prstGeom prst="roundRect">
            <a:avLst>
              <a:gd fmla="val 50000" name="adj"/>
            </a:avLst>
          </a:prstGeom>
          <a:solidFill>
            <a:srgbClr val="FFFFFF"/>
          </a:solidFill>
          <a:ln>
            <a:noFill/>
          </a:ln>
          <a:effectLst>
            <a:outerShdw blurRad="142875" rotWithShape="0" algn="bl" dir="5400000" dist="19050">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 name="Google Shape;448;p28"/>
          <p:cNvCxnSpPr>
            <a:stCxn id="447" idx="2"/>
          </p:cNvCxnSpPr>
          <p:nvPr/>
        </p:nvCxnSpPr>
        <p:spPr>
          <a:xfrm>
            <a:off x="1788751" y="2129936"/>
            <a:ext cx="78900" cy="200700"/>
          </a:xfrm>
          <a:prstGeom prst="straightConnector1">
            <a:avLst/>
          </a:prstGeom>
          <a:noFill/>
          <a:ln cap="flat" cmpd="sng" w="9525">
            <a:solidFill>
              <a:srgbClr val="595959"/>
            </a:solidFill>
            <a:prstDash val="dash"/>
            <a:round/>
            <a:headEnd len="med" w="med" type="none"/>
            <a:tailEnd len="med" w="med" type="none"/>
          </a:ln>
        </p:spPr>
      </p:cxnSp>
      <p:cxnSp>
        <p:nvCxnSpPr>
          <p:cNvPr id="449" name="Google Shape;449;p28"/>
          <p:cNvCxnSpPr>
            <a:stCxn id="445" idx="2"/>
          </p:cNvCxnSpPr>
          <p:nvPr/>
        </p:nvCxnSpPr>
        <p:spPr>
          <a:xfrm>
            <a:off x="825985" y="2129651"/>
            <a:ext cx="149700" cy="282000"/>
          </a:xfrm>
          <a:prstGeom prst="straightConnector1">
            <a:avLst/>
          </a:prstGeom>
          <a:noFill/>
          <a:ln cap="flat" cmpd="sng" w="9525">
            <a:solidFill>
              <a:srgbClr val="595959"/>
            </a:solidFill>
            <a:prstDash val="dash"/>
            <a:round/>
            <a:headEnd len="med" w="med" type="none"/>
            <a:tailEnd len="med" w="med" type="none"/>
          </a:ln>
        </p:spPr>
      </p:cxnSp>
      <p:cxnSp>
        <p:nvCxnSpPr>
          <p:cNvPr id="450" name="Google Shape;450;p28"/>
          <p:cNvCxnSpPr/>
          <p:nvPr/>
        </p:nvCxnSpPr>
        <p:spPr>
          <a:xfrm flipH="1">
            <a:off x="2915591" y="2166014"/>
            <a:ext cx="104700" cy="209100"/>
          </a:xfrm>
          <a:prstGeom prst="straightConnector1">
            <a:avLst/>
          </a:prstGeom>
          <a:noFill/>
          <a:ln cap="flat" cmpd="sng" w="9525">
            <a:solidFill>
              <a:srgbClr val="595959"/>
            </a:solidFill>
            <a:prstDash val="dash"/>
            <a:round/>
            <a:headEnd len="med" w="med" type="none"/>
            <a:tailEnd len="med" w="med" type="none"/>
          </a:ln>
        </p:spPr>
      </p:cxnSp>
      <p:pic>
        <p:nvPicPr>
          <p:cNvPr id="451" name="Google Shape;451;p28"/>
          <p:cNvPicPr preferRelativeResize="0"/>
          <p:nvPr/>
        </p:nvPicPr>
        <p:blipFill>
          <a:blip r:embed="rId4">
            <a:alphaModFix/>
          </a:blip>
          <a:stretch>
            <a:fillRect/>
          </a:stretch>
        </p:blipFill>
        <p:spPr>
          <a:xfrm>
            <a:off x="1639061" y="1770563"/>
            <a:ext cx="274907" cy="274905"/>
          </a:xfrm>
          <a:prstGeom prst="rect">
            <a:avLst/>
          </a:prstGeom>
          <a:noFill/>
          <a:ln>
            <a:noFill/>
          </a:ln>
        </p:spPr>
      </p:pic>
      <p:pic>
        <p:nvPicPr>
          <p:cNvPr id="452" name="Google Shape;452;p28"/>
          <p:cNvPicPr preferRelativeResize="0"/>
          <p:nvPr/>
        </p:nvPicPr>
        <p:blipFill rotWithShape="1">
          <a:blip r:embed="rId5">
            <a:alphaModFix/>
          </a:blip>
          <a:srcRect b="0" l="4404" r="4395" t="0"/>
          <a:stretch/>
        </p:blipFill>
        <p:spPr>
          <a:xfrm>
            <a:off x="2915655" y="1829172"/>
            <a:ext cx="274907" cy="247659"/>
          </a:xfrm>
          <a:prstGeom prst="rect">
            <a:avLst/>
          </a:prstGeom>
          <a:noFill/>
          <a:ln>
            <a:noFill/>
          </a:ln>
        </p:spPr>
      </p:pic>
      <p:pic>
        <p:nvPicPr>
          <p:cNvPr id="453" name="Google Shape;453;p28"/>
          <p:cNvPicPr preferRelativeResize="0"/>
          <p:nvPr/>
        </p:nvPicPr>
        <p:blipFill>
          <a:blip r:embed="rId6">
            <a:alphaModFix/>
          </a:blip>
          <a:stretch>
            <a:fillRect/>
          </a:stretch>
        </p:blipFill>
        <p:spPr>
          <a:xfrm>
            <a:off x="705356" y="1783662"/>
            <a:ext cx="247671" cy="247669"/>
          </a:xfrm>
          <a:prstGeom prst="rect">
            <a:avLst/>
          </a:prstGeom>
          <a:noFill/>
          <a:ln>
            <a:noFill/>
          </a:ln>
        </p:spPr>
      </p:pic>
      <p:sp>
        <p:nvSpPr>
          <p:cNvPr id="454" name="Google Shape;454;p28"/>
          <p:cNvSpPr txBox="1"/>
          <p:nvPr/>
        </p:nvSpPr>
        <p:spPr>
          <a:xfrm>
            <a:off x="663600" y="359700"/>
            <a:ext cx="78168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様々なSaaSと情報を同期する『データコネクト機能』</a:t>
            </a:r>
            <a:endParaRPr b="1" sz="2400">
              <a:solidFill>
                <a:srgbClr val="00C7BE"/>
              </a:solidFill>
              <a:latin typeface="Calibri"/>
              <a:ea typeface="Calibri"/>
              <a:cs typeface="Calibri"/>
              <a:sym typeface="Calibri"/>
            </a:endParaRPr>
          </a:p>
        </p:txBody>
      </p:sp>
      <p:sp>
        <p:nvSpPr>
          <p:cNvPr id="455" name="Google Shape;455;p28"/>
          <p:cNvSpPr txBox="1"/>
          <p:nvPr/>
        </p:nvSpPr>
        <p:spPr>
          <a:xfrm>
            <a:off x="514150" y="829769"/>
            <a:ext cx="8066100" cy="53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ja">
                <a:solidFill>
                  <a:srgbClr val="434343"/>
                </a:solidFill>
              </a:rPr>
              <a:t>数回のクリックでSaaS内の情報をYoomのデータベースに同期できます。</a:t>
            </a:r>
            <a:endParaRPr b="1">
              <a:solidFill>
                <a:srgbClr val="434343"/>
              </a:solidFill>
            </a:endParaRPr>
          </a:p>
        </p:txBody>
      </p:sp>
      <p:pic>
        <p:nvPicPr>
          <p:cNvPr id="456" name="Google Shape;456;p28"/>
          <p:cNvPicPr preferRelativeResize="0"/>
          <p:nvPr/>
        </p:nvPicPr>
        <p:blipFill>
          <a:blip r:embed="rId7">
            <a:alphaModFix/>
          </a:blip>
          <a:stretch>
            <a:fillRect/>
          </a:stretch>
        </p:blipFill>
        <p:spPr>
          <a:xfrm>
            <a:off x="3888900" y="1749475"/>
            <a:ext cx="4842850" cy="2724100"/>
          </a:xfrm>
          <a:prstGeom prst="rect">
            <a:avLst/>
          </a:prstGeom>
          <a:noFill/>
          <a:ln>
            <a:noFill/>
          </a:ln>
        </p:spPr>
      </p:pic>
      <p:sp>
        <p:nvSpPr>
          <p:cNvPr id="457" name="Google Shape;457;p28"/>
          <p:cNvSpPr/>
          <p:nvPr/>
        </p:nvSpPr>
        <p:spPr>
          <a:xfrm>
            <a:off x="7992075" y="150542"/>
            <a:ext cx="1016700" cy="2235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000">
                <a:solidFill>
                  <a:schemeClr val="lt1"/>
                </a:solidFill>
              </a:rPr>
              <a:t>データベース</a:t>
            </a:r>
            <a:endParaRPr b="1" sz="1000">
              <a:solidFill>
                <a:srgbClr val="FFFFFF"/>
              </a:solidFill>
            </a:endParaRPr>
          </a:p>
        </p:txBody>
      </p:sp>
      <p:sp>
        <p:nvSpPr>
          <p:cNvPr id="458" name="Google Shape;45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cxnSp>
        <p:nvCxnSpPr>
          <p:cNvPr id="463" name="Google Shape;463;p29"/>
          <p:cNvCxnSpPr/>
          <p:nvPr/>
        </p:nvCxnSpPr>
        <p:spPr>
          <a:xfrm>
            <a:off x="646025" y="1971200"/>
            <a:ext cx="0" cy="2082900"/>
          </a:xfrm>
          <a:prstGeom prst="straightConnector1">
            <a:avLst/>
          </a:prstGeom>
          <a:noFill/>
          <a:ln cap="flat" cmpd="sng" w="19050">
            <a:solidFill>
              <a:srgbClr val="0A6982"/>
            </a:solidFill>
            <a:prstDash val="dash"/>
            <a:round/>
            <a:headEnd len="med" w="med" type="none"/>
            <a:tailEnd len="med" w="med" type="none"/>
          </a:ln>
        </p:spPr>
      </p:cxnSp>
      <p:sp>
        <p:nvSpPr>
          <p:cNvPr id="464" name="Google Shape;464;p29"/>
          <p:cNvSpPr/>
          <p:nvPr/>
        </p:nvSpPr>
        <p:spPr>
          <a:xfrm>
            <a:off x="293124" y="3187556"/>
            <a:ext cx="2584800" cy="539700"/>
          </a:xfrm>
          <a:prstGeom prst="roundRect">
            <a:avLst>
              <a:gd fmla="val 22267" name="adj"/>
            </a:avLst>
          </a:prstGeom>
          <a:solidFill>
            <a:schemeClr val="lt1"/>
          </a:solidFill>
          <a:ln>
            <a:noFill/>
          </a:ln>
          <a:effectLst>
            <a:outerShdw blurRad="57150" rotWithShape="0" algn="bl" dir="5400000" dist="19050">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293124" y="1421368"/>
            <a:ext cx="2584800" cy="539700"/>
          </a:xfrm>
          <a:prstGeom prst="roundRect">
            <a:avLst>
              <a:gd fmla="val 22267" name="adj"/>
            </a:avLst>
          </a:prstGeom>
          <a:solidFill>
            <a:schemeClr val="lt1"/>
          </a:solidFill>
          <a:ln>
            <a:noFill/>
          </a:ln>
          <a:effectLst>
            <a:outerShdw blurRad="57150" rotWithShape="0" algn="bl" dir="5400000" dist="19050">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293124" y="2304462"/>
            <a:ext cx="2584800" cy="539700"/>
          </a:xfrm>
          <a:prstGeom prst="roundRect">
            <a:avLst>
              <a:gd fmla="val 22267" name="adj"/>
            </a:avLst>
          </a:prstGeom>
          <a:solidFill>
            <a:schemeClr val="lt1"/>
          </a:solidFill>
          <a:ln>
            <a:noFill/>
          </a:ln>
          <a:effectLst>
            <a:outerShdw blurRad="57150" rotWithShape="0" algn="bl" dir="5400000" dist="19050">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txBox="1"/>
          <p:nvPr/>
        </p:nvSpPr>
        <p:spPr>
          <a:xfrm>
            <a:off x="836974" y="1540312"/>
            <a:ext cx="1919700" cy="33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ja" sz="900">
                <a:solidFill>
                  <a:srgbClr val="434343"/>
                </a:solidFill>
              </a:rPr>
              <a:t>フローボットを起動</a:t>
            </a:r>
            <a:endParaRPr b="1" sz="900">
              <a:solidFill>
                <a:srgbClr val="434343"/>
              </a:solidFill>
            </a:endParaRPr>
          </a:p>
        </p:txBody>
      </p:sp>
      <p:sp>
        <p:nvSpPr>
          <p:cNvPr id="468" name="Google Shape;468;p29"/>
          <p:cNvSpPr txBox="1"/>
          <p:nvPr/>
        </p:nvSpPr>
        <p:spPr>
          <a:xfrm>
            <a:off x="836974" y="2420508"/>
            <a:ext cx="1919700" cy="33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ja" sz="900">
                <a:solidFill>
                  <a:srgbClr val="434343"/>
                </a:solidFill>
              </a:rPr>
              <a:t>書類を作成</a:t>
            </a:r>
            <a:endParaRPr b="1" sz="900">
              <a:solidFill>
                <a:srgbClr val="434343"/>
              </a:solidFill>
            </a:endParaRPr>
          </a:p>
        </p:txBody>
      </p:sp>
      <p:sp>
        <p:nvSpPr>
          <p:cNvPr id="469" name="Google Shape;469;p29"/>
          <p:cNvSpPr/>
          <p:nvPr/>
        </p:nvSpPr>
        <p:spPr>
          <a:xfrm>
            <a:off x="293124" y="4070650"/>
            <a:ext cx="2584800" cy="539700"/>
          </a:xfrm>
          <a:prstGeom prst="roundRect">
            <a:avLst>
              <a:gd fmla="val 22267" name="adj"/>
            </a:avLst>
          </a:prstGeom>
          <a:solidFill>
            <a:schemeClr val="lt1"/>
          </a:solidFill>
          <a:ln>
            <a:noFill/>
          </a:ln>
          <a:effectLst>
            <a:outerShdw blurRad="57150" rotWithShape="0" algn="bl" dir="5400000" dist="19050">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txBox="1"/>
          <p:nvPr/>
        </p:nvSpPr>
        <p:spPr>
          <a:xfrm>
            <a:off x="836974" y="4191700"/>
            <a:ext cx="1961700" cy="33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ja" sz="900">
                <a:solidFill>
                  <a:srgbClr val="434343"/>
                </a:solidFill>
              </a:rPr>
              <a:t>契約書を送付</a:t>
            </a:r>
            <a:endParaRPr b="1" sz="900">
              <a:solidFill>
                <a:srgbClr val="434343"/>
              </a:solidFill>
            </a:endParaRPr>
          </a:p>
        </p:txBody>
      </p:sp>
      <p:pic>
        <p:nvPicPr>
          <p:cNvPr id="471" name="Google Shape;471;p29"/>
          <p:cNvPicPr preferRelativeResize="0"/>
          <p:nvPr/>
        </p:nvPicPr>
        <p:blipFill rotWithShape="1">
          <a:blip r:embed="rId3">
            <a:alphaModFix/>
          </a:blip>
          <a:srcRect b="0" l="4404" r="4404" t="0"/>
          <a:stretch/>
        </p:blipFill>
        <p:spPr>
          <a:xfrm>
            <a:off x="467125" y="4163990"/>
            <a:ext cx="363900" cy="327851"/>
          </a:xfrm>
          <a:prstGeom prst="rect">
            <a:avLst/>
          </a:prstGeom>
          <a:noFill/>
          <a:ln>
            <a:noFill/>
          </a:ln>
        </p:spPr>
      </p:pic>
      <p:pic>
        <p:nvPicPr>
          <p:cNvPr id="472" name="Google Shape;472;p29"/>
          <p:cNvPicPr preferRelativeResize="0"/>
          <p:nvPr/>
        </p:nvPicPr>
        <p:blipFill>
          <a:blip r:embed="rId4">
            <a:alphaModFix/>
          </a:blip>
          <a:stretch>
            <a:fillRect/>
          </a:stretch>
        </p:blipFill>
        <p:spPr>
          <a:xfrm>
            <a:off x="493613" y="2433704"/>
            <a:ext cx="275881" cy="275863"/>
          </a:xfrm>
          <a:prstGeom prst="rect">
            <a:avLst/>
          </a:prstGeom>
          <a:noFill/>
          <a:ln>
            <a:noFill/>
          </a:ln>
        </p:spPr>
      </p:pic>
      <p:pic>
        <p:nvPicPr>
          <p:cNvPr id="473" name="Google Shape;473;p29"/>
          <p:cNvPicPr preferRelativeResize="0"/>
          <p:nvPr/>
        </p:nvPicPr>
        <p:blipFill>
          <a:blip r:embed="rId5">
            <a:alphaModFix/>
          </a:blip>
          <a:stretch>
            <a:fillRect/>
          </a:stretch>
        </p:blipFill>
        <p:spPr>
          <a:xfrm>
            <a:off x="501114" y="1543431"/>
            <a:ext cx="275875" cy="275875"/>
          </a:xfrm>
          <a:prstGeom prst="rect">
            <a:avLst/>
          </a:prstGeom>
          <a:noFill/>
          <a:ln>
            <a:noFill/>
          </a:ln>
        </p:spPr>
      </p:pic>
      <p:sp>
        <p:nvSpPr>
          <p:cNvPr id="474" name="Google Shape;474;p29"/>
          <p:cNvSpPr txBox="1"/>
          <p:nvPr/>
        </p:nvSpPr>
        <p:spPr>
          <a:xfrm>
            <a:off x="836974" y="3301050"/>
            <a:ext cx="1961700" cy="33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ja" sz="900">
                <a:solidFill>
                  <a:srgbClr val="434343"/>
                </a:solidFill>
              </a:rPr>
              <a:t>承認</a:t>
            </a:r>
            <a:endParaRPr b="1" sz="900">
              <a:solidFill>
                <a:srgbClr val="434343"/>
              </a:solidFill>
            </a:endParaRPr>
          </a:p>
        </p:txBody>
      </p:sp>
      <p:pic>
        <p:nvPicPr>
          <p:cNvPr id="475" name="Google Shape;475;p29"/>
          <p:cNvPicPr preferRelativeResize="0"/>
          <p:nvPr/>
        </p:nvPicPr>
        <p:blipFill>
          <a:blip r:embed="rId6">
            <a:alphaModFix/>
          </a:blip>
          <a:stretch>
            <a:fillRect/>
          </a:stretch>
        </p:blipFill>
        <p:spPr>
          <a:xfrm>
            <a:off x="519850" y="3331214"/>
            <a:ext cx="252350" cy="252350"/>
          </a:xfrm>
          <a:prstGeom prst="rect">
            <a:avLst/>
          </a:prstGeom>
          <a:noFill/>
          <a:ln>
            <a:noFill/>
          </a:ln>
        </p:spPr>
      </p:pic>
      <p:sp>
        <p:nvSpPr>
          <p:cNvPr id="476" name="Google Shape;476;p29"/>
          <p:cNvSpPr txBox="1"/>
          <p:nvPr/>
        </p:nvSpPr>
        <p:spPr>
          <a:xfrm>
            <a:off x="2454336" y="1518562"/>
            <a:ext cx="423600" cy="37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ja" sz="700">
                <a:solidFill>
                  <a:srgbClr val="00C7BE"/>
                </a:solidFill>
              </a:rPr>
              <a:t>✔︎</a:t>
            </a:r>
            <a:endParaRPr b="1" sz="700">
              <a:solidFill>
                <a:srgbClr val="00C7BE"/>
              </a:solidFill>
            </a:endParaRPr>
          </a:p>
        </p:txBody>
      </p:sp>
      <p:sp>
        <p:nvSpPr>
          <p:cNvPr id="477" name="Google Shape;477;p29"/>
          <p:cNvSpPr/>
          <p:nvPr/>
        </p:nvSpPr>
        <p:spPr>
          <a:xfrm>
            <a:off x="1975486" y="3383606"/>
            <a:ext cx="823200" cy="1476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500">
                <a:solidFill>
                  <a:srgbClr val="FFFFFF"/>
                </a:solidFill>
              </a:rPr>
              <a:t>対応待ち</a:t>
            </a:r>
            <a:endParaRPr b="1" sz="500">
              <a:solidFill>
                <a:srgbClr val="FFFFFF"/>
              </a:solidFill>
            </a:endParaRPr>
          </a:p>
        </p:txBody>
      </p:sp>
      <p:sp>
        <p:nvSpPr>
          <p:cNvPr id="478" name="Google Shape;478;p29"/>
          <p:cNvSpPr txBox="1"/>
          <p:nvPr/>
        </p:nvSpPr>
        <p:spPr>
          <a:xfrm>
            <a:off x="2454336" y="2406912"/>
            <a:ext cx="423600" cy="37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ja" sz="700">
                <a:solidFill>
                  <a:srgbClr val="00C7BE"/>
                </a:solidFill>
              </a:rPr>
              <a:t>✔︎</a:t>
            </a:r>
            <a:endParaRPr b="1" sz="700">
              <a:solidFill>
                <a:srgbClr val="00C7BE"/>
              </a:solidFill>
            </a:endParaRPr>
          </a:p>
        </p:txBody>
      </p:sp>
      <p:pic>
        <p:nvPicPr>
          <p:cNvPr id="479" name="Google Shape;479;p29"/>
          <p:cNvPicPr preferRelativeResize="0"/>
          <p:nvPr/>
        </p:nvPicPr>
        <p:blipFill>
          <a:blip r:embed="rId7">
            <a:alphaModFix/>
          </a:blip>
          <a:stretch>
            <a:fillRect/>
          </a:stretch>
        </p:blipFill>
        <p:spPr>
          <a:xfrm>
            <a:off x="3232825" y="1495250"/>
            <a:ext cx="5395188" cy="3034800"/>
          </a:xfrm>
          <a:prstGeom prst="rect">
            <a:avLst/>
          </a:prstGeom>
          <a:noFill/>
          <a:ln>
            <a:noFill/>
          </a:ln>
        </p:spPr>
      </p:pic>
      <p:sp>
        <p:nvSpPr>
          <p:cNvPr id="480" name="Google Shape;480;p29"/>
          <p:cNvSpPr txBox="1"/>
          <p:nvPr/>
        </p:nvSpPr>
        <p:spPr>
          <a:xfrm>
            <a:off x="1392350" y="283500"/>
            <a:ext cx="62226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フローボットとの連携でさらに便利に！</a:t>
            </a:r>
            <a:endParaRPr b="1" sz="2400">
              <a:solidFill>
                <a:srgbClr val="00C7BE"/>
              </a:solidFill>
              <a:latin typeface="Calibri"/>
              <a:ea typeface="Calibri"/>
              <a:cs typeface="Calibri"/>
              <a:sym typeface="Calibri"/>
            </a:endParaRPr>
          </a:p>
        </p:txBody>
      </p:sp>
      <p:sp>
        <p:nvSpPr>
          <p:cNvPr id="481" name="Google Shape;481;p29"/>
          <p:cNvSpPr txBox="1"/>
          <p:nvPr/>
        </p:nvSpPr>
        <p:spPr>
          <a:xfrm>
            <a:off x="514150" y="708700"/>
            <a:ext cx="8066100" cy="53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ja">
                <a:solidFill>
                  <a:srgbClr val="434343"/>
                </a:solidFill>
              </a:rPr>
              <a:t>Yoomデータベースとフローボットを連携することで、</a:t>
            </a:r>
            <a:endParaRPr b="1">
              <a:solidFill>
                <a:srgbClr val="434343"/>
              </a:solidFill>
            </a:endParaRPr>
          </a:p>
          <a:p>
            <a:pPr indent="0" lvl="0" marL="0" rtl="0" algn="ctr">
              <a:lnSpc>
                <a:spcPct val="115000"/>
              </a:lnSpc>
              <a:spcBef>
                <a:spcPts val="0"/>
              </a:spcBef>
              <a:spcAft>
                <a:spcPts val="0"/>
              </a:spcAft>
              <a:buNone/>
            </a:pPr>
            <a:r>
              <a:rPr b="1" lang="ja">
                <a:solidFill>
                  <a:srgbClr val="434343"/>
                </a:solidFill>
              </a:rPr>
              <a:t>より柔軟で高度な業務の自動化が可能です。</a:t>
            </a:r>
            <a:endParaRPr b="1">
              <a:solidFill>
                <a:srgbClr val="434343"/>
              </a:solidFill>
            </a:endParaRPr>
          </a:p>
        </p:txBody>
      </p:sp>
      <p:sp>
        <p:nvSpPr>
          <p:cNvPr id="482" name="Google Shape;482;p29"/>
          <p:cNvSpPr/>
          <p:nvPr/>
        </p:nvSpPr>
        <p:spPr>
          <a:xfrm>
            <a:off x="7992075" y="150542"/>
            <a:ext cx="1016700" cy="2235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000">
                <a:solidFill>
                  <a:schemeClr val="lt1"/>
                </a:solidFill>
              </a:rPr>
              <a:t>データベース</a:t>
            </a:r>
            <a:endParaRPr b="1" sz="1000">
              <a:solidFill>
                <a:srgbClr val="FFFFFF"/>
              </a:solidFill>
            </a:endParaRPr>
          </a:p>
        </p:txBody>
      </p:sp>
      <p:sp>
        <p:nvSpPr>
          <p:cNvPr id="483" name="Google Shape;483;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0"/>
          <p:cNvSpPr txBox="1"/>
          <p:nvPr/>
        </p:nvSpPr>
        <p:spPr>
          <a:xfrm>
            <a:off x="635100" y="2248150"/>
            <a:ext cx="7806900" cy="7914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b="1" lang="ja" sz="2700">
                <a:solidFill>
                  <a:srgbClr val="00C7BE"/>
                </a:solidFill>
              </a:rPr>
              <a:t>ユースケース例</a:t>
            </a:r>
            <a:endParaRPr b="1" sz="3100">
              <a:solidFill>
                <a:srgbClr val="00C7BE"/>
              </a:solidFill>
            </a:endParaRPr>
          </a:p>
        </p:txBody>
      </p:sp>
      <p:sp>
        <p:nvSpPr>
          <p:cNvPr id="489" name="Google Shape;489;p30"/>
          <p:cNvSpPr/>
          <p:nvPr/>
        </p:nvSpPr>
        <p:spPr>
          <a:xfrm>
            <a:off x="3867475" y="1590200"/>
            <a:ext cx="1226100" cy="393600"/>
          </a:xfrm>
          <a:prstGeom prst="roundRect">
            <a:avLst>
              <a:gd fmla="val 50000" name="adj"/>
            </a:avLst>
          </a:prstGeom>
          <a:gradFill>
            <a:gsLst>
              <a:gs pos="0">
                <a:srgbClr val="F9997C"/>
              </a:gs>
              <a:gs pos="100000">
                <a:srgbClr val="F7706C"/>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ja">
                <a:solidFill>
                  <a:srgbClr val="FFFFFF"/>
                </a:solidFill>
              </a:rPr>
              <a:t># 2</a:t>
            </a:r>
            <a:endParaRPr b="1" i="1">
              <a:solidFill>
                <a:srgbClr val="FFFFFF"/>
              </a:solidFill>
            </a:endParaRPr>
          </a:p>
        </p:txBody>
      </p:sp>
      <p:sp>
        <p:nvSpPr>
          <p:cNvPr id="490" name="Google Shape;490;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31"/>
          <p:cNvSpPr/>
          <p:nvPr/>
        </p:nvSpPr>
        <p:spPr>
          <a:xfrm>
            <a:off x="6441700" y="1490750"/>
            <a:ext cx="1477200" cy="3125100"/>
          </a:xfrm>
          <a:prstGeom prst="roundRect">
            <a:avLst>
              <a:gd fmla="val 16667" name="adj"/>
            </a:avLst>
          </a:prstGeom>
          <a:solidFill>
            <a:schemeClr val="lt1"/>
          </a:solidFill>
          <a:ln>
            <a:noFill/>
          </a:ln>
          <a:effectLst>
            <a:outerShdw blurRad="57150" rotWithShape="0" algn="bl" dir="5400000" dist="19050">
              <a:srgbClr val="0A6982">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1"/>
          <p:cNvSpPr/>
          <p:nvPr/>
        </p:nvSpPr>
        <p:spPr>
          <a:xfrm>
            <a:off x="3631750" y="2327675"/>
            <a:ext cx="1697400" cy="1393500"/>
          </a:xfrm>
          <a:prstGeom prst="roundRect">
            <a:avLst>
              <a:gd fmla="val 16667" name="adj"/>
            </a:avLst>
          </a:prstGeom>
          <a:solidFill>
            <a:schemeClr val="lt1"/>
          </a:solidFill>
          <a:ln>
            <a:noFill/>
          </a:ln>
          <a:effectLst>
            <a:outerShdw blurRad="57150" rotWithShape="0" algn="bl" dir="5400000" dist="19050">
              <a:srgbClr val="0A6982">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1"/>
          <p:cNvSpPr txBox="1"/>
          <p:nvPr/>
        </p:nvSpPr>
        <p:spPr>
          <a:xfrm>
            <a:off x="3728475" y="3283800"/>
            <a:ext cx="1446600" cy="264000"/>
          </a:xfrm>
          <a:prstGeom prst="rect">
            <a:avLst/>
          </a:prstGeom>
          <a:noFill/>
          <a:ln>
            <a:noFill/>
          </a:ln>
        </p:spPr>
        <p:txBody>
          <a:bodyPr anchorCtr="0" anchor="ctr" bIns="91425" lIns="90000" spcFirstLastPara="1" rIns="91425" wrap="square" tIns="91425">
            <a:noAutofit/>
          </a:bodyPr>
          <a:lstStyle/>
          <a:p>
            <a:pPr indent="0" lvl="0" marL="0" rtl="0" algn="ctr">
              <a:spcBef>
                <a:spcPts val="0"/>
              </a:spcBef>
              <a:spcAft>
                <a:spcPts val="0"/>
              </a:spcAft>
              <a:buNone/>
            </a:pPr>
            <a:r>
              <a:rPr b="1" lang="ja" sz="1000">
                <a:solidFill>
                  <a:srgbClr val="0A6982"/>
                </a:solidFill>
                <a:latin typeface="Calibri"/>
                <a:ea typeface="Calibri"/>
                <a:cs typeface="Calibri"/>
                <a:sym typeface="Calibri"/>
              </a:rPr>
              <a:t>書類情報を読み取り</a:t>
            </a:r>
            <a:endParaRPr b="1" sz="1000">
              <a:solidFill>
                <a:srgbClr val="0A6982"/>
              </a:solidFill>
              <a:latin typeface="Calibri"/>
              <a:ea typeface="Calibri"/>
              <a:cs typeface="Calibri"/>
              <a:sym typeface="Calibri"/>
            </a:endParaRPr>
          </a:p>
        </p:txBody>
      </p:sp>
      <p:sp>
        <p:nvSpPr>
          <p:cNvPr id="498" name="Google Shape;498;p31"/>
          <p:cNvSpPr txBox="1"/>
          <p:nvPr/>
        </p:nvSpPr>
        <p:spPr>
          <a:xfrm>
            <a:off x="1392350" y="283500"/>
            <a:ext cx="62226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データ入力の自動化</a:t>
            </a:r>
            <a:endParaRPr b="1" sz="2400">
              <a:solidFill>
                <a:srgbClr val="00C7BE"/>
              </a:solidFill>
              <a:latin typeface="Calibri"/>
              <a:ea typeface="Calibri"/>
              <a:cs typeface="Calibri"/>
              <a:sym typeface="Calibri"/>
            </a:endParaRPr>
          </a:p>
        </p:txBody>
      </p:sp>
      <p:sp>
        <p:nvSpPr>
          <p:cNvPr id="499" name="Google Shape;499;p31"/>
          <p:cNvSpPr txBox="1"/>
          <p:nvPr/>
        </p:nvSpPr>
        <p:spPr>
          <a:xfrm>
            <a:off x="514150" y="829769"/>
            <a:ext cx="8066100" cy="53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ja">
                <a:solidFill>
                  <a:srgbClr val="434343"/>
                </a:solidFill>
              </a:rPr>
              <a:t>様々な書類から情報を読み取り、自動的にデータベースに情報を入力します。</a:t>
            </a:r>
            <a:endParaRPr b="1">
              <a:solidFill>
                <a:srgbClr val="434343"/>
              </a:solidFill>
            </a:endParaRPr>
          </a:p>
        </p:txBody>
      </p:sp>
      <p:grpSp>
        <p:nvGrpSpPr>
          <p:cNvPr id="500" name="Google Shape;500;p31"/>
          <p:cNvGrpSpPr/>
          <p:nvPr/>
        </p:nvGrpSpPr>
        <p:grpSpPr>
          <a:xfrm>
            <a:off x="1160975" y="2412969"/>
            <a:ext cx="1309362" cy="1393461"/>
            <a:chOff x="1396273" y="1971725"/>
            <a:chExt cx="845350" cy="899704"/>
          </a:xfrm>
        </p:grpSpPr>
        <p:pic>
          <p:nvPicPr>
            <p:cNvPr id="501" name="Google Shape;501;p31"/>
            <p:cNvPicPr preferRelativeResize="0"/>
            <p:nvPr/>
          </p:nvPicPr>
          <p:blipFill>
            <a:blip r:embed="rId3">
              <a:alphaModFix/>
            </a:blip>
            <a:stretch>
              <a:fillRect/>
            </a:stretch>
          </p:blipFill>
          <p:spPr>
            <a:xfrm>
              <a:off x="1396273" y="1971725"/>
              <a:ext cx="494331" cy="594028"/>
            </a:xfrm>
            <a:prstGeom prst="rect">
              <a:avLst/>
            </a:prstGeom>
            <a:noFill/>
            <a:ln>
              <a:noFill/>
            </a:ln>
          </p:spPr>
        </p:pic>
        <p:pic>
          <p:nvPicPr>
            <p:cNvPr id="502" name="Google Shape;502;p31"/>
            <p:cNvPicPr preferRelativeResize="0"/>
            <p:nvPr/>
          </p:nvPicPr>
          <p:blipFill>
            <a:blip r:embed="rId4">
              <a:alphaModFix/>
            </a:blip>
            <a:stretch>
              <a:fillRect/>
            </a:stretch>
          </p:blipFill>
          <p:spPr>
            <a:xfrm>
              <a:off x="1578185" y="2126248"/>
              <a:ext cx="494331" cy="594022"/>
            </a:xfrm>
            <a:prstGeom prst="rect">
              <a:avLst/>
            </a:prstGeom>
            <a:noFill/>
            <a:ln>
              <a:noFill/>
            </a:ln>
          </p:spPr>
        </p:pic>
        <p:pic>
          <p:nvPicPr>
            <p:cNvPr id="503" name="Google Shape;503;p31"/>
            <p:cNvPicPr preferRelativeResize="0"/>
            <p:nvPr/>
          </p:nvPicPr>
          <p:blipFill>
            <a:blip r:embed="rId5">
              <a:alphaModFix/>
            </a:blip>
            <a:stretch>
              <a:fillRect/>
            </a:stretch>
          </p:blipFill>
          <p:spPr>
            <a:xfrm>
              <a:off x="1747292" y="2277407"/>
              <a:ext cx="494331" cy="594022"/>
            </a:xfrm>
            <a:prstGeom prst="rect">
              <a:avLst/>
            </a:prstGeom>
            <a:noFill/>
            <a:ln>
              <a:noFill/>
            </a:ln>
          </p:spPr>
        </p:pic>
      </p:grpSp>
      <p:pic>
        <p:nvPicPr>
          <p:cNvPr id="504" name="Google Shape;504;p31"/>
          <p:cNvPicPr preferRelativeResize="0"/>
          <p:nvPr/>
        </p:nvPicPr>
        <p:blipFill>
          <a:blip r:embed="rId6">
            <a:alphaModFix/>
          </a:blip>
          <a:stretch>
            <a:fillRect/>
          </a:stretch>
        </p:blipFill>
        <p:spPr>
          <a:xfrm>
            <a:off x="4219426" y="2736379"/>
            <a:ext cx="464700" cy="464700"/>
          </a:xfrm>
          <a:prstGeom prst="rect">
            <a:avLst/>
          </a:prstGeom>
          <a:noFill/>
          <a:ln>
            <a:noFill/>
          </a:ln>
        </p:spPr>
      </p:pic>
      <p:sp>
        <p:nvSpPr>
          <p:cNvPr id="505" name="Google Shape;505;p31"/>
          <p:cNvSpPr txBox="1"/>
          <p:nvPr/>
        </p:nvSpPr>
        <p:spPr>
          <a:xfrm>
            <a:off x="6472325" y="1968250"/>
            <a:ext cx="1446600" cy="264000"/>
          </a:xfrm>
          <a:prstGeom prst="rect">
            <a:avLst/>
          </a:prstGeom>
          <a:noFill/>
          <a:ln>
            <a:noFill/>
          </a:ln>
        </p:spPr>
        <p:txBody>
          <a:bodyPr anchorCtr="0" anchor="ctr" bIns="91425" lIns="90000" spcFirstLastPara="1" rIns="91425" wrap="square" tIns="91425">
            <a:noAutofit/>
          </a:bodyPr>
          <a:lstStyle/>
          <a:p>
            <a:pPr indent="0" lvl="0" marL="0" rtl="0" algn="ctr">
              <a:spcBef>
                <a:spcPts val="0"/>
              </a:spcBef>
              <a:spcAft>
                <a:spcPts val="0"/>
              </a:spcAft>
              <a:buNone/>
            </a:pPr>
            <a:r>
              <a:rPr b="1" lang="ja" sz="1000">
                <a:solidFill>
                  <a:srgbClr val="0A6982"/>
                </a:solidFill>
                <a:latin typeface="Calibri"/>
                <a:ea typeface="Calibri"/>
                <a:cs typeface="Calibri"/>
                <a:sym typeface="Calibri"/>
              </a:rPr>
              <a:t>データベースへ</a:t>
            </a:r>
            <a:endParaRPr b="1" sz="1000">
              <a:solidFill>
                <a:srgbClr val="0A6982"/>
              </a:solidFill>
              <a:latin typeface="Calibri"/>
              <a:ea typeface="Calibri"/>
              <a:cs typeface="Calibri"/>
              <a:sym typeface="Calibri"/>
            </a:endParaRPr>
          </a:p>
          <a:p>
            <a:pPr indent="0" lvl="0" marL="0" rtl="0" algn="ctr">
              <a:spcBef>
                <a:spcPts val="0"/>
              </a:spcBef>
              <a:spcAft>
                <a:spcPts val="0"/>
              </a:spcAft>
              <a:buNone/>
            </a:pPr>
            <a:r>
              <a:rPr b="1" lang="ja" sz="1000">
                <a:solidFill>
                  <a:srgbClr val="0A6982"/>
                </a:solidFill>
                <a:latin typeface="Calibri"/>
                <a:ea typeface="Calibri"/>
                <a:cs typeface="Calibri"/>
                <a:sym typeface="Calibri"/>
              </a:rPr>
              <a:t>情報を入力</a:t>
            </a:r>
            <a:endParaRPr b="1" sz="1000">
              <a:solidFill>
                <a:srgbClr val="0A6982"/>
              </a:solidFill>
              <a:latin typeface="Calibri"/>
              <a:ea typeface="Calibri"/>
              <a:cs typeface="Calibri"/>
              <a:sym typeface="Calibri"/>
            </a:endParaRPr>
          </a:p>
        </p:txBody>
      </p:sp>
      <p:pic>
        <p:nvPicPr>
          <p:cNvPr id="506" name="Google Shape;506;p31"/>
          <p:cNvPicPr preferRelativeResize="0"/>
          <p:nvPr/>
        </p:nvPicPr>
        <p:blipFill>
          <a:blip r:embed="rId7">
            <a:alphaModFix/>
          </a:blip>
          <a:stretch>
            <a:fillRect/>
          </a:stretch>
        </p:blipFill>
        <p:spPr>
          <a:xfrm>
            <a:off x="6693123" y="2438473"/>
            <a:ext cx="464700" cy="464700"/>
          </a:xfrm>
          <a:prstGeom prst="rect">
            <a:avLst/>
          </a:prstGeom>
          <a:noFill/>
          <a:ln>
            <a:noFill/>
          </a:ln>
        </p:spPr>
      </p:pic>
      <p:pic>
        <p:nvPicPr>
          <p:cNvPr id="507" name="Google Shape;507;p31"/>
          <p:cNvPicPr preferRelativeResize="0"/>
          <p:nvPr/>
        </p:nvPicPr>
        <p:blipFill rotWithShape="1">
          <a:blip r:embed="rId8">
            <a:alphaModFix/>
          </a:blip>
          <a:srcRect b="0" l="0" r="0" t="0"/>
          <a:stretch/>
        </p:blipFill>
        <p:spPr>
          <a:xfrm>
            <a:off x="6717050" y="3670234"/>
            <a:ext cx="464700" cy="464700"/>
          </a:xfrm>
          <a:prstGeom prst="rect">
            <a:avLst/>
          </a:prstGeom>
          <a:noFill/>
          <a:ln>
            <a:noFill/>
          </a:ln>
        </p:spPr>
      </p:pic>
      <p:pic>
        <p:nvPicPr>
          <p:cNvPr id="508" name="Google Shape;508;p31"/>
          <p:cNvPicPr preferRelativeResize="0"/>
          <p:nvPr/>
        </p:nvPicPr>
        <p:blipFill>
          <a:blip r:embed="rId9">
            <a:alphaModFix/>
          </a:blip>
          <a:stretch>
            <a:fillRect/>
          </a:stretch>
        </p:blipFill>
        <p:spPr>
          <a:xfrm>
            <a:off x="7252347" y="2474028"/>
            <a:ext cx="393600" cy="393600"/>
          </a:xfrm>
          <a:prstGeom prst="rect">
            <a:avLst/>
          </a:prstGeom>
          <a:noFill/>
          <a:ln>
            <a:noFill/>
          </a:ln>
        </p:spPr>
      </p:pic>
      <p:pic>
        <p:nvPicPr>
          <p:cNvPr id="509" name="Google Shape;509;p31"/>
          <p:cNvPicPr preferRelativeResize="0"/>
          <p:nvPr/>
        </p:nvPicPr>
        <p:blipFill>
          <a:blip r:embed="rId10">
            <a:alphaModFix/>
          </a:blip>
          <a:stretch>
            <a:fillRect/>
          </a:stretch>
        </p:blipFill>
        <p:spPr>
          <a:xfrm>
            <a:off x="7252350" y="3705784"/>
            <a:ext cx="393600" cy="393600"/>
          </a:xfrm>
          <a:prstGeom prst="rect">
            <a:avLst/>
          </a:prstGeom>
          <a:noFill/>
          <a:ln>
            <a:noFill/>
          </a:ln>
        </p:spPr>
      </p:pic>
      <p:pic>
        <p:nvPicPr>
          <p:cNvPr id="510" name="Google Shape;510;p31"/>
          <p:cNvPicPr preferRelativeResize="0"/>
          <p:nvPr/>
        </p:nvPicPr>
        <p:blipFill rotWithShape="1">
          <a:blip r:embed="rId11">
            <a:alphaModFix/>
          </a:blip>
          <a:srcRect b="27017" l="0" r="0" t="0"/>
          <a:stretch/>
        </p:blipFill>
        <p:spPr>
          <a:xfrm>
            <a:off x="6669208" y="3072450"/>
            <a:ext cx="512550" cy="374067"/>
          </a:xfrm>
          <a:prstGeom prst="rect">
            <a:avLst/>
          </a:prstGeom>
          <a:noFill/>
          <a:ln>
            <a:noFill/>
          </a:ln>
        </p:spPr>
      </p:pic>
      <p:pic>
        <p:nvPicPr>
          <p:cNvPr id="511" name="Google Shape;511;p31"/>
          <p:cNvPicPr preferRelativeResize="0"/>
          <p:nvPr/>
        </p:nvPicPr>
        <p:blipFill>
          <a:blip r:embed="rId12">
            <a:alphaModFix/>
          </a:blip>
          <a:stretch>
            <a:fillRect/>
          </a:stretch>
        </p:blipFill>
        <p:spPr>
          <a:xfrm>
            <a:off x="7294813" y="3109396"/>
            <a:ext cx="308675" cy="308675"/>
          </a:xfrm>
          <a:prstGeom prst="rect">
            <a:avLst/>
          </a:prstGeom>
          <a:noFill/>
          <a:ln>
            <a:noFill/>
          </a:ln>
        </p:spPr>
      </p:pic>
      <p:cxnSp>
        <p:nvCxnSpPr>
          <p:cNvPr id="512" name="Google Shape;512;p31"/>
          <p:cNvCxnSpPr/>
          <p:nvPr/>
        </p:nvCxnSpPr>
        <p:spPr>
          <a:xfrm>
            <a:off x="2794850" y="2968725"/>
            <a:ext cx="773400" cy="0"/>
          </a:xfrm>
          <a:prstGeom prst="straightConnector1">
            <a:avLst/>
          </a:prstGeom>
          <a:noFill/>
          <a:ln cap="flat" cmpd="sng" w="9525">
            <a:solidFill>
              <a:schemeClr val="dk2"/>
            </a:solidFill>
            <a:prstDash val="solid"/>
            <a:round/>
            <a:headEnd len="med" w="med" type="none"/>
            <a:tailEnd len="med" w="med" type="triangle"/>
          </a:ln>
        </p:spPr>
      </p:cxnSp>
      <p:cxnSp>
        <p:nvCxnSpPr>
          <p:cNvPr id="513" name="Google Shape;513;p31"/>
          <p:cNvCxnSpPr/>
          <p:nvPr/>
        </p:nvCxnSpPr>
        <p:spPr>
          <a:xfrm>
            <a:off x="5530900" y="2968725"/>
            <a:ext cx="773400" cy="0"/>
          </a:xfrm>
          <a:prstGeom prst="straightConnector1">
            <a:avLst/>
          </a:prstGeom>
          <a:noFill/>
          <a:ln cap="flat" cmpd="sng" w="9525">
            <a:solidFill>
              <a:schemeClr val="dk2"/>
            </a:solidFill>
            <a:prstDash val="solid"/>
            <a:round/>
            <a:headEnd len="med" w="med" type="none"/>
            <a:tailEnd len="med" w="med" type="triangle"/>
          </a:ln>
        </p:spPr>
      </p:cxnSp>
      <p:sp>
        <p:nvSpPr>
          <p:cNvPr id="514" name="Google Shape;514;p31"/>
          <p:cNvSpPr txBox="1"/>
          <p:nvPr/>
        </p:nvSpPr>
        <p:spPr>
          <a:xfrm>
            <a:off x="1077325" y="2044450"/>
            <a:ext cx="1446600" cy="264000"/>
          </a:xfrm>
          <a:prstGeom prst="rect">
            <a:avLst/>
          </a:prstGeom>
          <a:noFill/>
          <a:ln>
            <a:noFill/>
          </a:ln>
        </p:spPr>
        <p:txBody>
          <a:bodyPr anchorCtr="0" anchor="ctr" bIns="91425" lIns="90000" spcFirstLastPara="1" rIns="91425" wrap="square" tIns="91425">
            <a:noAutofit/>
          </a:bodyPr>
          <a:lstStyle/>
          <a:p>
            <a:pPr indent="0" lvl="0" marL="0" rtl="0" algn="ctr">
              <a:spcBef>
                <a:spcPts val="0"/>
              </a:spcBef>
              <a:spcAft>
                <a:spcPts val="0"/>
              </a:spcAft>
              <a:buNone/>
            </a:pPr>
            <a:r>
              <a:rPr b="1" lang="ja" sz="1000">
                <a:solidFill>
                  <a:srgbClr val="0A6982"/>
                </a:solidFill>
                <a:latin typeface="Calibri"/>
                <a:ea typeface="Calibri"/>
                <a:cs typeface="Calibri"/>
                <a:sym typeface="Calibri"/>
              </a:rPr>
              <a:t>書類データ</a:t>
            </a:r>
            <a:endParaRPr b="1" sz="1000">
              <a:solidFill>
                <a:srgbClr val="0A6982"/>
              </a:solidFill>
              <a:latin typeface="Calibri"/>
              <a:ea typeface="Calibri"/>
              <a:cs typeface="Calibri"/>
              <a:sym typeface="Calibri"/>
            </a:endParaRPr>
          </a:p>
        </p:txBody>
      </p:sp>
      <p:pic>
        <p:nvPicPr>
          <p:cNvPr id="515" name="Google Shape;515;p31"/>
          <p:cNvPicPr preferRelativeResize="0"/>
          <p:nvPr/>
        </p:nvPicPr>
        <p:blipFill>
          <a:blip r:embed="rId13">
            <a:alphaModFix/>
          </a:blip>
          <a:stretch>
            <a:fillRect/>
          </a:stretch>
        </p:blipFill>
        <p:spPr>
          <a:xfrm>
            <a:off x="3765975" y="2436488"/>
            <a:ext cx="252325" cy="180232"/>
          </a:xfrm>
          <a:prstGeom prst="rect">
            <a:avLst/>
          </a:prstGeom>
          <a:noFill/>
          <a:ln>
            <a:noFill/>
          </a:ln>
        </p:spPr>
      </p:pic>
      <p:sp>
        <p:nvSpPr>
          <p:cNvPr id="516" name="Google Shape;516;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32"/>
          <p:cNvSpPr/>
          <p:nvPr/>
        </p:nvSpPr>
        <p:spPr>
          <a:xfrm>
            <a:off x="6894275" y="1413275"/>
            <a:ext cx="1583400" cy="1067100"/>
          </a:xfrm>
          <a:prstGeom prst="roundRect">
            <a:avLst>
              <a:gd fmla="val 16667" name="adj"/>
            </a:avLst>
          </a:prstGeom>
          <a:solidFill>
            <a:schemeClr val="lt1"/>
          </a:solidFill>
          <a:ln>
            <a:noFill/>
          </a:ln>
          <a:effectLst>
            <a:outerShdw blurRad="57150" rotWithShape="0" algn="bl" dir="5400000" dist="19050">
              <a:srgbClr val="0A6982">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2"/>
          <p:cNvSpPr/>
          <p:nvPr/>
        </p:nvSpPr>
        <p:spPr>
          <a:xfrm>
            <a:off x="6894275" y="2580050"/>
            <a:ext cx="1583400" cy="1067100"/>
          </a:xfrm>
          <a:prstGeom prst="roundRect">
            <a:avLst>
              <a:gd fmla="val 16667" name="adj"/>
            </a:avLst>
          </a:prstGeom>
          <a:solidFill>
            <a:schemeClr val="lt1"/>
          </a:solidFill>
          <a:ln>
            <a:noFill/>
          </a:ln>
          <a:effectLst>
            <a:outerShdw blurRad="57150" rotWithShape="0" algn="bl" dir="5400000" dist="19050">
              <a:srgbClr val="0A6982">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2"/>
          <p:cNvSpPr/>
          <p:nvPr/>
        </p:nvSpPr>
        <p:spPr>
          <a:xfrm>
            <a:off x="2677500" y="1413275"/>
            <a:ext cx="1583400" cy="3428400"/>
          </a:xfrm>
          <a:prstGeom prst="roundRect">
            <a:avLst>
              <a:gd fmla="val 16667" name="adj"/>
            </a:avLst>
          </a:prstGeom>
          <a:solidFill>
            <a:schemeClr val="lt1"/>
          </a:solidFill>
          <a:ln>
            <a:noFill/>
          </a:ln>
          <a:effectLst>
            <a:outerShdw blurRad="57150" rotWithShape="0" algn="bl" dir="5400000" dist="19050">
              <a:srgbClr val="0A6982">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2"/>
          <p:cNvSpPr txBox="1"/>
          <p:nvPr/>
        </p:nvSpPr>
        <p:spPr>
          <a:xfrm>
            <a:off x="1392350" y="283500"/>
            <a:ext cx="62226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書類の作成・送付</a:t>
            </a:r>
            <a:endParaRPr b="1" sz="2400">
              <a:solidFill>
                <a:srgbClr val="00C7BE"/>
              </a:solidFill>
              <a:latin typeface="Calibri"/>
              <a:ea typeface="Calibri"/>
              <a:cs typeface="Calibri"/>
              <a:sym typeface="Calibri"/>
            </a:endParaRPr>
          </a:p>
        </p:txBody>
      </p:sp>
      <p:sp>
        <p:nvSpPr>
          <p:cNvPr id="525" name="Google Shape;525;p32"/>
          <p:cNvSpPr txBox="1"/>
          <p:nvPr/>
        </p:nvSpPr>
        <p:spPr>
          <a:xfrm>
            <a:off x="514150" y="829769"/>
            <a:ext cx="8066100" cy="53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ja">
                <a:solidFill>
                  <a:srgbClr val="434343"/>
                </a:solidFill>
              </a:rPr>
              <a:t>契約書や見積書などの書類を自動で作成し、メールやシステム経由で送付します。</a:t>
            </a:r>
            <a:endParaRPr b="1">
              <a:solidFill>
                <a:srgbClr val="434343"/>
              </a:solidFill>
            </a:endParaRPr>
          </a:p>
        </p:txBody>
      </p:sp>
      <p:sp>
        <p:nvSpPr>
          <p:cNvPr id="526" name="Google Shape;526;p32"/>
          <p:cNvSpPr/>
          <p:nvPr/>
        </p:nvSpPr>
        <p:spPr>
          <a:xfrm>
            <a:off x="4774750" y="1413275"/>
            <a:ext cx="1583400" cy="3428400"/>
          </a:xfrm>
          <a:prstGeom prst="roundRect">
            <a:avLst>
              <a:gd fmla="val 16667" name="adj"/>
            </a:avLst>
          </a:prstGeom>
          <a:solidFill>
            <a:schemeClr val="lt1"/>
          </a:solidFill>
          <a:ln>
            <a:noFill/>
          </a:ln>
          <a:effectLst>
            <a:outerShdw blurRad="57150" rotWithShape="0" algn="bl" dir="5400000" dist="19050">
              <a:srgbClr val="0A6982">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2"/>
          <p:cNvSpPr/>
          <p:nvPr/>
        </p:nvSpPr>
        <p:spPr>
          <a:xfrm>
            <a:off x="599450" y="1413275"/>
            <a:ext cx="1583400" cy="1632600"/>
          </a:xfrm>
          <a:prstGeom prst="roundRect">
            <a:avLst>
              <a:gd fmla="val 16667" name="adj"/>
            </a:avLst>
          </a:prstGeom>
          <a:solidFill>
            <a:schemeClr val="lt1"/>
          </a:solidFill>
          <a:ln>
            <a:noFill/>
          </a:ln>
          <a:effectLst>
            <a:outerShdw blurRad="57150" rotWithShape="0" algn="bl" dir="5400000" dist="19050">
              <a:srgbClr val="0A6982">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8" name="Google Shape;528;p32"/>
          <p:cNvPicPr preferRelativeResize="0"/>
          <p:nvPr/>
        </p:nvPicPr>
        <p:blipFill>
          <a:blip r:embed="rId3">
            <a:alphaModFix/>
          </a:blip>
          <a:stretch>
            <a:fillRect/>
          </a:stretch>
        </p:blipFill>
        <p:spPr>
          <a:xfrm>
            <a:off x="2972871" y="2986777"/>
            <a:ext cx="440942" cy="440948"/>
          </a:xfrm>
          <a:prstGeom prst="rect">
            <a:avLst/>
          </a:prstGeom>
          <a:noFill/>
          <a:ln>
            <a:noFill/>
          </a:ln>
        </p:spPr>
      </p:pic>
      <p:pic>
        <p:nvPicPr>
          <p:cNvPr id="529" name="Google Shape;529;p32"/>
          <p:cNvPicPr preferRelativeResize="0"/>
          <p:nvPr/>
        </p:nvPicPr>
        <p:blipFill>
          <a:blip r:embed="rId4">
            <a:alphaModFix/>
          </a:blip>
          <a:stretch>
            <a:fillRect/>
          </a:stretch>
        </p:blipFill>
        <p:spPr>
          <a:xfrm>
            <a:off x="3482867" y="2988457"/>
            <a:ext cx="437552" cy="437560"/>
          </a:xfrm>
          <a:prstGeom prst="rect">
            <a:avLst/>
          </a:prstGeom>
          <a:noFill/>
          <a:ln>
            <a:noFill/>
          </a:ln>
        </p:spPr>
      </p:pic>
      <p:sp>
        <p:nvSpPr>
          <p:cNvPr id="530" name="Google Shape;530;p32"/>
          <p:cNvSpPr txBox="1"/>
          <p:nvPr/>
        </p:nvSpPr>
        <p:spPr>
          <a:xfrm>
            <a:off x="772637" y="1816196"/>
            <a:ext cx="12489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b="1" lang="ja" sz="1000">
                <a:solidFill>
                  <a:srgbClr val="0A6982"/>
                </a:solidFill>
              </a:rPr>
              <a:t>入力フォーム</a:t>
            </a:r>
            <a:endParaRPr b="1" sz="1000">
              <a:solidFill>
                <a:srgbClr val="0A6982"/>
              </a:solidFill>
            </a:endParaRPr>
          </a:p>
        </p:txBody>
      </p:sp>
      <p:cxnSp>
        <p:nvCxnSpPr>
          <p:cNvPr id="531" name="Google Shape;531;p32"/>
          <p:cNvCxnSpPr/>
          <p:nvPr/>
        </p:nvCxnSpPr>
        <p:spPr>
          <a:xfrm>
            <a:off x="2249523" y="4025332"/>
            <a:ext cx="370200" cy="0"/>
          </a:xfrm>
          <a:prstGeom prst="straightConnector1">
            <a:avLst/>
          </a:prstGeom>
          <a:noFill/>
          <a:ln cap="flat" cmpd="sng" w="19050">
            <a:solidFill>
              <a:srgbClr val="0A6982"/>
            </a:solidFill>
            <a:prstDash val="solid"/>
            <a:round/>
            <a:headEnd len="med" w="med" type="none"/>
            <a:tailEnd len="med" w="med" type="stealth"/>
          </a:ln>
        </p:spPr>
      </p:cxnSp>
      <p:cxnSp>
        <p:nvCxnSpPr>
          <p:cNvPr id="532" name="Google Shape;532;p32"/>
          <p:cNvCxnSpPr/>
          <p:nvPr/>
        </p:nvCxnSpPr>
        <p:spPr>
          <a:xfrm>
            <a:off x="4342291" y="3127482"/>
            <a:ext cx="370200" cy="0"/>
          </a:xfrm>
          <a:prstGeom prst="straightConnector1">
            <a:avLst/>
          </a:prstGeom>
          <a:noFill/>
          <a:ln cap="flat" cmpd="sng" w="19050">
            <a:solidFill>
              <a:srgbClr val="0A6982"/>
            </a:solidFill>
            <a:prstDash val="solid"/>
            <a:round/>
            <a:headEnd len="med" w="med" type="none"/>
            <a:tailEnd len="med" w="med" type="stealth"/>
          </a:ln>
        </p:spPr>
      </p:cxnSp>
      <p:sp>
        <p:nvSpPr>
          <p:cNvPr id="533" name="Google Shape;533;p32"/>
          <p:cNvSpPr txBox="1"/>
          <p:nvPr/>
        </p:nvSpPr>
        <p:spPr>
          <a:xfrm>
            <a:off x="4920630" y="2495092"/>
            <a:ext cx="12489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b="1" lang="ja" sz="1000">
                <a:solidFill>
                  <a:srgbClr val="0A6982"/>
                </a:solidFill>
              </a:rPr>
              <a:t>書類を発行</a:t>
            </a:r>
            <a:endParaRPr b="1" sz="1000">
              <a:solidFill>
                <a:srgbClr val="0A6982"/>
              </a:solidFill>
            </a:endParaRPr>
          </a:p>
        </p:txBody>
      </p:sp>
      <p:sp>
        <p:nvSpPr>
          <p:cNvPr id="534" name="Google Shape;534;p32"/>
          <p:cNvSpPr txBox="1"/>
          <p:nvPr/>
        </p:nvSpPr>
        <p:spPr>
          <a:xfrm>
            <a:off x="2677375" y="2495100"/>
            <a:ext cx="15834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b="1" lang="ja" sz="1000">
                <a:solidFill>
                  <a:srgbClr val="0A6982"/>
                </a:solidFill>
              </a:rPr>
              <a:t>雛形のデータを置換</a:t>
            </a:r>
            <a:endParaRPr b="1" sz="1000">
              <a:solidFill>
                <a:srgbClr val="0A6982"/>
              </a:solidFill>
            </a:endParaRPr>
          </a:p>
        </p:txBody>
      </p:sp>
      <p:pic>
        <p:nvPicPr>
          <p:cNvPr id="535" name="Google Shape;535;p32"/>
          <p:cNvPicPr preferRelativeResize="0"/>
          <p:nvPr/>
        </p:nvPicPr>
        <p:blipFill>
          <a:blip r:embed="rId5">
            <a:alphaModFix/>
          </a:blip>
          <a:stretch>
            <a:fillRect/>
          </a:stretch>
        </p:blipFill>
        <p:spPr>
          <a:xfrm rot="1266339">
            <a:off x="5267660" y="2838339"/>
            <a:ext cx="173933" cy="173933"/>
          </a:xfrm>
          <a:prstGeom prst="rect">
            <a:avLst/>
          </a:prstGeom>
          <a:noFill/>
          <a:ln>
            <a:noFill/>
          </a:ln>
        </p:spPr>
      </p:pic>
      <p:pic>
        <p:nvPicPr>
          <p:cNvPr id="536" name="Google Shape;536;p32"/>
          <p:cNvPicPr preferRelativeResize="0"/>
          <p:nvPr/>
        </p:nvPicPr>
        <p:blipFill>
          <a:blip r:embed="rId6">
            <a:alphaModFix/>
          </a:blip>
          <a:stretch>
            <a:fillRect/>
          </a:stretch>
        </p:blipFill>
        <p:spPr>
          <a:xfrm rot="-701587">
            <a:off x="5831917" y="2951406"/>
            <a:ext cx="173935" cy="173936"/>
          </a:xfrm>
          <a:prstGeom prst="rect">
            <a:avLst/>
          </a:prstGeom>
          <a:noFill/>
          <a:ln>
            <a:noFill/>
          </a:ln>
        </p:spPr>
      </p:pic>
      <p:pic>
        <p:nvPicPr>
          <p:cNvPr id="537" name="Google Shape;537;p32"/>
          <p:cNvPicPr preferRelativeResize="0"/>
          <p:nvPr/>
        </p:nvPicPr>
        <p:blipFill>
          <a:blip r:embed="rId5">
            <a:alphaModFix/>
          </a:blip>
          <a:stretch>
            <a:fillRect/>
          </a:stretch>
        </p:blipFill>
        <p:spPr>
          <a:xfrm rot="1266339">
            <a:off x="5171481" y="2886831"/>
            <a:ext cx="173933" cy="173933"/>
          </a:xfrm>
          <a:prstGeom prst="rect">
            <a:avLst/>
          </a:prstGeom>
          <a:noFill/>
          <a:ln>
            <a:noFill/>
          </a:ln>
        </p:spPr>
      </p:pic>
      <p:pic>
        <p:nvPicPr>
          <p:cNvPr id="538" name="Google Shape;538;p32"/>
          <p:cNvPicPr preferRelativeResize="0"/>
          <p:nvPr/>
        </p:nvPicPr>
        <p:blipFill>
          <a:blip r:embed="rId7">
            <a:alphaModFix/>
          </a:blip>
          <a:stretch>
            <a:fillRect/>
          </a:stretch>
        </p:blipFill>
        <p:spPr>
          <a:xfrm>
            <a:off x="5399928" y="2968248"/>
            <a:ext cx="370275" cy="370277"/>
          </a:xfrm>
          <a:prstGeom prst="rect">
            <a:avLst/>
          </a:prstGeom>
          <a:noFill/>
          <a:ln>
            <a:noFill/>
          </a:ln>
        </p:spPr>
      </p:pic>
      <p:cxnSp>
        <p:nvCxnSpPr>
          <p:cNvPr id="539" name="Google Shape;539;p32"/>
          <p:cNvCxnSpPr/>
          <p:nvPr/>
        </p:nvCxnSpPr>
        <p:spPr>
          <a:xfrm>
            <a:off x="6461816" y="3127482"/>
            <a:ext cx="370200" cy="0"/>
          </a:xfrm>
          <a:prstGeom prst="straightConnector1">
            <a:avLst/>
          </a:prstGeom>
          <a:noFill/>
          <a:ln cap="flat" cmpd="sng" w="19050">
            <a:solidFill>
              <a:srgbClr val="0A6982"/>
            </a:solidFill>
            <a:prstDash val="solid"/>
            <a:round/>
            <a:headEnd len="med" w="med" type="none"/>
            <a:tailEnd len="med" w="med" type="stealth"/>
          </a:ln>
        </p:spPr>
      </p:cxnSp>
      <p:sp>
        <p:nvSpPr>
          <p:cNvPr id="540" name="Google Shape;540;p32"/>
          <p:cNvSpPr txBox="1"/>
          <p:nvPr/>
        </p:nvSpPr>
        <p:spPr>
          <a:xfrm>
            <a:off x="7040155" y="1534167"/>
            <a:ext cx="12489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b="1" lang="ja" sz="1000">
                <a:solidFill>
                  <a:srgbClr val="0A6982"/>
                </a:solidFill>
              </a:rPr>
              <a:t>メールで送信</a:t>
            </a:r>
            <a:endParaRPr b="1" sz="1000">
              <a:solidFill>
                <a:srgbClr val="0A6982"/>
              </a:solidFill>
            </a:endParaRPr>
          </a:p>
        </p:txBody>
      </p:sp>
      <p:pic>
        <p:nvPicPr>
          <p:cNvPr id="541" name="Google Shape;541;p32"/>
          <p:cNvPicPr preferRelativeResize="0"/>
          <p:nvPr/>
        </p:nvPicPr>
        <p:blipFill>
          <a:blip r:embed="rId8">
            <a:alphaModFix/>
          </a:blip>
          <a:stretch>
            <a:fillRect/>
          </a:stretch>
        </p:blipFill>
        <p:spPr>
          <a:xfrm>
            <a:off x="1206054" y="2184579"/>
            <a:ext cx="370200" cy="370182"/>
          </a:xfrm>
          <a:prstGeom prst="rect">
            <a:avLst/>
          </a:prstGeom>
          <a:noFill/>
          <a:ln>
            <a:noFill/>
          </a:ln>
        </p:spPr>
      </p:pic>
      <p:sp>
        <p:nvSpPr>
          <p:cNvPr id="542" name="Google Shape;542;p32"/>
          <p:cNvSpPr txBox="1"/>
          <p:nvPr/>
        </p:nvSpPr>
        <p:spPr>
          <a:xfrm>
            <a:off x="7040155" y="2700942"/>
            <a:ext cx="12489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b="1" lang="ja" sz="1000">
                <a:solidFill>
                  <a:srgbClr val="0A6982"/>
                </a:solidFill>
              </a:rPr>
              <a:t>チャットで送信</a:t>
            </a:r>
            <a:endParaRPr b="1" sz="1000">
              <a:solidFill>
                <a:srgbClr val="0A6982"/>
              </a:solidFill>
            </a:endParaRPr>
          </a:p>
        </p:txBody>
      </p:sp>
      <p:sp>
        <p:nvSpPr>
          <p:cNvPr id="543" name="Google Shape;543;p32"/>
          <p:cNvSpPr/>
          <p:nvPr/>
        </p:nvSpPr>
        <p:spPr>
          <a:xfrm>
            <a:off x="6894275" y="3774450"/>
            <a:ext cx="1583400" cy="1067100"/>
          </a:xfrm>
          <a:prstGeom prst="roundRect">
            <a:avLst>
              <a:gd fmla="val 16667" name="adj"/>
            </a:avLst>
          </a:prstGeom>
          <a:solidFill>
            <a:schemeClr val="lt1"/>
          </a:solidFill>
          <a:ln>
            <a:noFill/>
          </a:ln>
          <a:effectLst>
            <a:outerShdw blurRad="57150" rotWithShape="0" algn="bl" dir="5400000" dist="19050">
              <a:srgbClr val="0A6982">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2"/>
          <p:cNvSpPr txBox="1"/>
          <p:nvPr/>
        </p:nvSpPr>
        <p:spPr>
          <a:xfrm>
            <a:off x="7040155" y="3895342"/>
            <a:ext cx="12489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b="1" lang="ja" sz="1000">
                <a:solidFill>
                  <a:srgbClr val="0A6982"/>
                </a:solidFill>
              </a:rPr>
              <a:t>システムで送信</a:t>
            </a:r>
            <a:endParaRPr b="1" sz="1000">
              <a:solidFill>
                <a:srgbClr val="0A6982"/>
              </a:solidFill>
            </a:endParaRPr>
          </a:p>
        </p:txBody>
      </p:sp>
      <p:sp>
        <p:nvSpPr>
          <p:cNvPr id="545" name="Google Shape;545;p32"/>
          <p:cNvSpPr/>
          <p:nvPr/>
        </p:nvSpPr>
        <p:spPr>
          <a:xfrm>
            <a:off x="599450" y="3209023"/>
            <a:ext cx="1583400" cy="1632600"/>
          </a:xfrm>
          <a:prstGeom prst="roundRect">
            <a:avLst>
              <a:gd fmla="val 16667" name="adj"/>
            </a:avLst>
          </a:prstGeom>
          <a:solidFill>
            <a:schemeClr val="lt1"/>
          </a:solidFill>
          <a:ln>
            <a:noFill/>
          </a:ln>
          <a:effectLst>
            <a:outerShdw blurRad="57150" rotWithShape="0" algn="bl" dir="5400000" dist="19050">
              <a:srgbClr val="0A6982">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2"/>
          <p:cNvSpPr txBox="1"/>
          <p:nvPr/>
        </p:nvSpPr>
        <p:spPr>
          <a:xfrm>
            <a:off x="766712" y="3519867"/>
            <a:ext cx="12489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b="1" lang="ja" sz="1000">
                <a:solidFill>
                  <a:srgbClr val="0A6982"/>
                </a:solidFill>
              </a:rPr>
              <a:t>CRM</a:t>
            </a:r>
            <a:endParaRPr b="1" sz="1000">
              <a:solidFill>
                <a:srgbClr val="0A6982"/>
              </a:solidFill>
            </a:endParaRPr>
          </a:p>
        </p:txBody>
      </p:sp>
      <p:pic>
        <p:nvPicPr>
          <p:cNvPr id="547" name="Google Shape;547;p32"/>
          <p:cNvPicPr preferRelativeResize="0"/>
          <p:nvPr/>
        </p:nvPicPr>
        <p:blipFill>
          <a:blip r:embed="rId9">
            <a:alphaModFix/>
          </a:blip>
          <a:stretch>
            <a:fillRect/>
          </a:stretch>
        </p:blipFill>
        <p:spPr>
          <a:xfrm>
            <a:off x="772787" y="3881325"/>
            <a:ext cx="338700" cy="338693"/>
          </a:xfrm>
          <a:prstGeom prst="rect">
            <a:avLst/>
          </a:prstGeom>
          <a:noFill/>
          <a:ln>
            <a:noFill/>
          </a:ln>
        </p:spPr>
      </p:pic>
      <p:pic>
        <p:nvPicPr>
          <p:cNvPr id="548" name="Google Shape;548;p32"/>
          <p:cNvPicPr preferRelativeResize="0"/>
          <p:nvPr/>
        </p:nvPicPr>
        <p:blipFill rotWithShape="1">
          <a:blip r:embed="rId10">
            <a:alphaModFix/>
          </a:blip>
          <a:srcRect b="0" l="0" r="0" t="0"/>
          <a:stretch/>
        </p:blipFill>
        <p:spPr>
          <a:xfrm>
            <a:off x="1220477" y="3881332"/>
            <a:ext cx="338700" cy="338693"/>
          </a:xfrm>
          <a:prstGeom prst="rect">
            <a:avLst/>
          </a:prstGeom>
          <a:noFill/>
          <a:ln>
            <a:noFill/>
          </a:ln>
        </p:spPr>
      </p:pic>
      <p:pic>
        <p:nvPicPr>
          <p:cNvPr id="549" name="Google Shape;549;p32"/>
          <p:cNvPicPr preferRelativeResize="0"/>
          <p:nvPr/>
        </p:nvPicPr>
        <p:blipFill rotWithShape="1">
          <a:blip r:embed="rId11">
            <a:alphaModFix/>
          </a:blip>
          <a:srcRect b="0" l="0" r="0" t="0"/>
          <a:stretch/>
        </p:blipFill>
        <p:spPr>
          <a:xfrm>
            <a:off x="1634758" y="3855731"/>
            <a:ext cx="370275" cy="370248"/>
          </a:xfrm>
          <a:prstGeom prst="rect">
            <a:avLst/>
          </a:prstGeom>
          <a:noFill/>
          <a:ln>
            <a:noFill/>
          </a:ln>
        </p:spPr>
      </p:pic>
      <p:pic>
        <p:nvPicPr>
          <p:cNvPr id="550" name="Google Shape;550;p32"/>
          <p:cNvPicPr preferRelativeResize="0"/>
          <p:nvPr/>
        </p:nvPicPr>
        <p:blipFill rotWithShape="1">
          <a:blip r:embed="rId12">
            <a:alphaModFix/>
          </a:blip>
          <a:srcRect b="0" l="0" r="0" t="0"/>
          <a:stretch/>
        </p:blipFill>
        <p:spPr>
          <a:xfrm>
            <a:off x="7507587" y="3069249"/>
            <a:ext cx="296901" cy="296901"/>
          </a:xfrm>
          <a:prstGeom prst="rect">
            <a:avLst/>
          </a:prstGeom>
          <a:noFill/>
          <a:ln>
            <a:noFill/>
          </a:ln>
        </p:spPr>
      </p:pic>
      <p:pic>
        <p:nvPicPr>
          <p:cNvPr id="551" name="Google Shape;551;p32"/>
          <p:cNvPicPr preferRelativeResize="0"/>
          <p:nvPr/>
        </p:nvPicPr>
        <p:blipFill>
          <a:blip r:embed="rId13">
            <a:alphaModFix/>
          </a:blip>
          <a:stretch>
            <a:fillRect/>
          </a:stretch>
        </p:blipFill>
        <p:spPr>
          <a:xfrm>
            <a:off x="7918979" y="3103209"/>
            <a:ext cx="224900" cy="224900"/>
          </a:xfrm>
          <a:prstGeom prst="rect">
            <a:avLst/>
          </a:prstGeom>
          <a:noFill/>
          <a:ln>
            <a:noFill/>
          </a:ln>
        </p:spPr>
      </p:pic>
      <p:pic>
        <p:nvPicPr>
          <p:cNvPr id="552" name="Google Shape;552;p32"/>
          <p:cNvPicPr preferRelativeResize="0"/>
          <p:nvPr/>
        </p:nvPicPr>
        <p:blipFill>
          <a:blip r:embed="rId14">
            <a:alphaModFix/>
          </a:blip>
          <a:stretch>
            <a:fillRect/>
          </a:stretch>
        </p:blipFill>
        <p:spPr>
          <a:xfrm>
            <a:off x="7262733" y="1943072"/>
            <a:ext cx="299986" cy="299986"/>
          </a:xfrm>
          <a:prstGeom prst="rect">
            <a:avLst/>
          </a:prstGeom>
          <a:noFill/>
          <a:ln>
            <a:noFill/>
          </a:ln>
        </p:spPr>
      </p:pic>
      <p:pic>
        <p:nvPicPr>
          <p:cNvPr id="553" name="Google Shape;553;p32"/>
          <p:cNvPicPr preferRelativeResize="0"/>
          <p:nvPr/>
        </p:nvPicPr>
        <p:blipFill>
          <a:blip r:embed="rId15">
            <a:alphaModFix/>
          </a:blip>
          <a:stretch>
            <a:fillRect/>
          </a:stretch>
        </p:blipFill>
        <p:spPr>
          <a:xfrm>
            <a:off x="7804500" y="1949988"/>
            <a:ext cx="292803" cy="272358"/>
          </a:xfrm>
          <a:prstGeom prst="rect">
            <a:avLst/>
          </a:prstGeom>
          <a:noFill/>
          <a:ln>
            <a:noFill/>
          </a:ln>
        </p:spPr>
      </p:pic>
      <p:pic>
        <p:nvPicPr>
          <p:cNvPr id="554" name="Google Shape;554;p32"/>
          <p:cNvPicPr preferRelativeResize="0"/>
          <p:nvPr/>
        </p:nvPicPr>
        <p:blipFill>
          <a:blip r:embed="rId16">
            <a:alphaModFix/>
          </a:blip>
          <a:stretch>
            <a:fillRect/>
          </a:stretch>
        </p:blipFill>
        <p:spPr>
          <a:xfrm>
            <a:off x="7170025" y="3103200"/>
            <a:ext cx="224901" cy="224901"/>
          </a:xfrm>
          <a:prstGeom prst="rect">
            <a:avLst/>
          </a:prstGeom>
          <a:noFill/>
          <a:ln>
            <a:noFill/>
          </a:ln>
        </p:spPr>
      </p:pic>
      <p:pic>
        <p:nvPicPr>
          <p:cNvPr id="555" name="Google Shape;555;p32"/>
          <p:cNvPicPr preferRelativeResize="0"/>
          <p:nvPr/>
        </p:nvPicPr>
        <p:blipFill rotWithShape="1">
          <a:blip r:embed="rId17">
            <a:alphaModFix/>
          </a:blip>
          <a:srcRect b="0" l="8922" r="8922" t="0"/>
          <a:stretch/>
        </p:blipFill>
        <p:spPr>
          <a:xfrm>
            <a:off x="7940158" y="4246526"/>
            <a:ext cx="246659" cy="246660"/>
          </a:xfrm>
          <a:prstGeom prst="rect">
            <a:avLst/>
          </a:prstGeom>
          <a:noFill/>
          <a:ln>
            <a:noFill/>
          </a:ln>
        </p:spPr>
      </p:pic>
      <p:pic>
        <p:nvPicPr>
          <p:cNvPr id="556" name="Google Shape;556;p32"/>
          <p:cNvPicPr preferRelativeResize="0"/>
          <p:nvPr/>
        </p:nvPicPr>
        <p:blipFill>
          <a:blip r:embed="rId18">
            <a:alphaModFix/>
          </a:blip>
          <a:stretch>
            <a:fillRect/>
          </a:stretch>
        </p:blipFill>
        <p:spPr>
          <a:xfrm>
            <a:off x="7539832" y="4252552"/>
            <a:ext cx="249221" cy="249233"/>
          </a:xfrm>
          <a:prstGeom prst="rect">
            <a:avLst/>
          </a:prstGeom>
          <a:noFill/>
          <a:ln>
            <a:noFill/>
          </a:ln>
        </p:spPr>
      </p:pic>
      <p:pic>
        <p:nvPicPr>
          <p:cNvPr id="557" name="Google Shape;557;p32"/>
          <p:cNvPicPr preferRelativeResize="0"/>
          <p:nvPr/>
        </p:nvPicPr>
        <p:blipFill>
          <a:blip r:embed="rId19">
            <a:alphaModFix/>
          </a:blip>
          <a:stretch>
            <a:fillRect/>
          </a:stretch>
        </p:blipFill>
        <p:spPr>
          <a:xfrm>
            <a:off x="7132487" y="4213050"/>
            <a:ext cx="299972" cy="299975"/>
          </a:xfrm>
          <a:prstGeom prst="rect">
            <a:avLst/>
          </a:prstGeom>
          <a:noFill/>
          <a:ln>
            <a:noFill/>
          </a:ln>
        </p:spPr>
      </p:pic>
      <p:cxnSp>
        <p:nvCxnSpPr>
          <p:cNvPr id="558" name="Google Shape;558;p32"/>
          <p:cNvCxnSpPr/>
          <p:nvPr/>
        </p:nvCxnSpPr>
        <p:spPr>
          <a:xfrm>
            <a:off x="2235723" y="2312807"/>
            <a:ext cx="370200" cy="0"/>
          </a:xfrm>
          <a:prstGeom prst="straightConnector1">
            <a:avLst/>
          </a:prstGeom>
          <a:noFill/>
          <a:ln cap="flat" cmpd="sng" w="19050">
            <a:solidFill>
              <a:srgbClr val="0A6982"/>
            </a:solidFill>
            <a:prstDash val="solid"/>
            <a:round/>
            <a:headEnd len="med" w="med" type="none"/>
            <a:tailEnd len="med" w="med" type="stealth"/>
          </a:ln>
        </p:spPr>
      </p:cxnSp>
      <p:sp>
        <p:nvSpPr>
          <p:cNvPr id="559" name="Google Shape;559;p32"/>
          <p:cNvSpPr txBox="1"/>
          <p:nvPr/>
        </p:nvSpPr>
        <p:spPr>
          <a:xfrm>
            <a:off x="5186200" y="3458650"/>
            <a:ext cx="1065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900"/>
              <a:t>・契約書</a:t>
            </a:r>
            <a:endParaRPr sz="900"/>
          </a:p>
          <a:p>
            <a:pPr indent="0" lvl="0" marL="0" rtl="0" algn="l">
              <a:spcBef>
                <a:spcPts val="0"/>
              </a:spcBef>
              <a:spcAft>
                <a:spcPts val="0"/>
              </a:spcAft>
              <a:buNone/>
            </a:pPr>
            <a:r>
              <a:rPr lang="ja" sz="900"/>
              <a:t>・見積書</a:t>
            </a:r>
            <a:endParaRPr sz="900"/>
          </a:p>
          <a:p>
            <a:pPr indent="0" lvl="0" marL="0" rtl="0" algn="l">
              <a:spcBef>
                <a:spcPts val="0"/>
              </a:spcBef>
              <a:spcAft>
                <a:spcPts val="0"/>
              </a:spcAft>
              <a:buNone/>
            </a:pPr>
            <a:r>
              <a:rPr lang="ja" sz="900"/>
              <a:t>・請求書 など</a:t>
            </a:r>
            <a:endParaRPr sz="900"/>
          </a:p>
        </p:txBody>
      </p:sp>
      <p:cxnSp>
        <p:nvCxnSpPr>
          <p:cNvPr id="560" name="Google Shape;560;p32"/>
          <p:cNvCxnSpPr/>
          <p:nvPr/>
        </p:nvCxnSpPr>
        <p:spPr>
          <a:xfrm>
            <a:off x="6461816" y="2002132"/>
            <a:ext cx="370200" cy="0"/>
          </a:xfrm>
          <a:prstGeom prst="straightConnector1">
            <a:avLst/>
          </a:prstGeom>
          <a:noFill/>
          <a:ln cap="flat" cmpd="sng" w="19050">
            <a:solidFill>
              <a:srgbClr val="0A6982"/>
            </a:solidFill>
            <a:prstDash val="solid"/>
            <a:round/>
            <a:headEnd len="med" w="med" type="none"/>
            <a:tailEnd len="med" w="med" type="stealth"/>
          </a:ln>
        </p:spPr>
      </p:cxnSp>
      <p:cxnSp>
        <p:nvCxnSpPr>
          <p:cNvPr id="561" name="Google Shape;561;p32"/>
          <p:cNvCxnSpPr/>
          <p:nvPr/>
        </p:nvCxnSpPr>
        <p:spPr>
          <a:xfrm>
            <a:off x="6461816" y="4301182"/>
            <a:ext cx="370200" cy="0"/>
          </a:xfrm>
          <a:prstGeom prst="straightConnector1">
            <a:avLst/>
          </a:prstGeom>
          <a:noFill/>
          <a:ln cap="flat" cmpd="sng" w="19050">
            <a:solidFill>
              <a:srgbClr val="0A6982"/>
            </a:solidFill>
            <a:prstDash val="solid"/>
            <a:round/>
            <a:headEnd len="med" w="med" type="none"/>
            <a:tailEnd len="med" w="med" type="stealth"/>
          </a:ln>
        </p:spPr>
      </p:cxnSp>
      <p:sp>
        <p:nvSpPr>
          <p:cNvPr id="562" name="Google Shape;562;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33"/>
          <p:cNvSpPr txBox="1"/>
          <p:nvPr/>
        </p:nvSpPr>
        <p:spPr>
          <a:xfrm>
            <a:off x="1392350" y="283500"/>
            <a:ext cx="62226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SaaS間の情報連携</a:t>
            </a:r>
            <a:endParaRPr b="1" sz="2400">
              <a:solidFill>
                <a:srgbClr val="00C7BE"/>
              </a:solidFill>
              <a:latin typeface="Calibri"/>
              <a:ea typeface="Calibri"/>
              <a:cs typeface="Calibri"/>
              <a:sym typeface="Calibri"/>
            </a:endParaRPr>
          </a:p>
        </p:txBody>
      </p:sp>
      <p:sp>
        <p:nvSpPr>
          <p:cNvPr id="568" name="Google Shape;568;p33"/>
          <p:cNvSpPr txBox="1"/>
          <p:nvPr/>
        </p:nvSpPr>
        <p:spPr>
          <a:xfrm>
            <a:off x="514150" y="829769"/>
            <a:ext cx="8066100" cy="53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ja">
                <a:solidFill>
                  <a:srgbClr val="434343"/>
                </a:solidFill>
              </a:rPr>
              <a:t>1つのシステムに情報が登録されたら、その他システムにも情報を自動で同期します。</a:t>
            </a:r>
            <a:endParaRPr b="1">
              <a:solidFill>
                <a:srgbClr val="434343"/>
              </a:solidFill>
            </a:endParaRPr>
          </a:p>
        </p:txBody>
      </p:sp>
      <p:sp>
        <p:nvSpPr>
          <p:cNvPr id="569" name="Google Shape;569;p33"/>
          <p:cNvSpPr/>
          <p:nvPr/>
        </p:nvSpPr>
        <p:spPr>
          <a:xfrm>
            <a:off x="1193700" y="2242700"/>
            <a:ext cx="1456200" cy="1501200"/>
          </a:xfrm>
          <a:prstGeom prst="roundRect">
            <a:avLst>
              <a:gd fmla="val 50000" name="adj"/>
            </a:avLst>
          </a:prstGeom>
          <a:solidFill>
            <a:schemeClr val="lt1"/>
          </a:solidFill>
          <a:ln>
            <a:noFill/>
          </a:ln>
          <a:effectLst>
            <a:outerShdw blurRad="57150" rotWithShape="0" algn="bl" dir="5400000" dist="19050">
              <a:srgbClr val="0A6982">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3"/>
          <p:cNvSpPr/>
          <p:nvPr/>
        </p:nvSpPr>
        <p:spPr>
          <a:xfrm>
            <a:off x="3745939" y="2242700"/>
            <a:ext cx="1456200" cy="1501200"/>
          </a:xfrm>
          <a:prstGeom prst="roundRect">
            <a:avLst>
              <a:gd fmla="val 50000" name="adj"/>
            </a:avLst>
          </a:prstGeom>
          <a:solidFill>
            <a:schemeClr val="lt1"/>
          </a:solidFill>
          <a:ln>
            <a:noFill/>
          </a:ln>
          <a:effectLst>
            <a:outerShdw blurRad="57150" rotWithShape="0" algn="bl" dir="5400000" dist="19050">
              <a:srgbClr val="0A6982">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3"/>
          <p:cNvSpPr/>
          <p:nvPr/>
        </p:nvSpPr>
        <p:spPr>
          <a:xfrm>
            <a:off x="6298179" y="2242700"/>
            <a:ext cx="1456200" cy="1501200"/>
          </a:xfrm>
          <a:prstGeom prst="roundRect">
            <a:avLst>
              <a:gd fmla="val 50000" name="adj"/>
            </a:avLst>
          </a:prstGeom>
          <a:solidFill>
            <a:schemeClr val="lt1"/>
          </a:solidFill>
          <a:ln>
            <a:noFill/>
          </a:ln>
          <a:effectLst>
            <a:outerShdw blurRad="57150" rotWithShape="0" algn="bl" dir="5400000" dist="19050">
              <a:srgbClr val="0A6982">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2" name="Google Shape;572;p33"/>
          <p:cNvPicPr preferRelativeResize="0"/>
          <p:nvPr/>
        </p:nvPicPr>
        <p:blipFill rotWithShape="1">
          <a:blip r:embed="rId3">
            <a:alphaModFix/>
          </a:blip>
          <a:srcRect b="27017" l="0" r="0" t="0"/>
          <a:stretch/>
        </p:blipFill>
        <p:spPr>
          <a:xfrm>
            <a:off x="1552061" y="2723453"/>
            <a:ext cx="739486" cy="539700"/>
          </a:xfrm>
          <a:prstGeom prst="rect">
            <a:avLst/>
          </a:prstGeom>
          <a:noFill/>
          <a:ln>
            <a:noFill/>
          </a:ln>
        </p:spPr>
      </p:pic>
      <p:pic>
        <p:nvPicPr>
          <p:cNvPr id="573" name="Google Shape;573;p33"/>
          <p:cNvPicPr preferRelativeResize="0"/>
          <p:nvPr/>
        </p:nvPicPr>
        <p:blipFill>
          <a:blip r:embed="rId4">
            <a:alphaModFix/>
          </a:blip>
          <a:stretch>
            <a:fillRect/>
          </a:stretch>
        </p:blipFill>
        <p:spPr>
          <a:xfrm>
            <a:off x="4105828" y="2608214"/>
            <a:ext cx="739500" cy="739500"/>
          </a:xfrm>
          <a:prstGeom prst="rect">
            <a:avLst/>
          </a:prstGeom>
          <a:noFill/>
          <a:ln>
            <a:noFill/>
          </a:ln>
        </p:spPr>
      </p:pic>
      <p:sp>
        <p:nvSpPr>
          <p:cNvPr id="574" name="Google Shape;574;p33"/>
          <p:cNvSpPr txBox="1"/>
          <p:nvPr/>
        </p:nvSpPr>
        <p:spPr>
          <a:xfrm>
            <a:off x="957593" y="1595250"/>
            <a:ext cx="19284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b="1" lang="ja" sz="1000">
                <a:solidFill>
                  <a:srgbClr val="0A6982"/>
                </a:solidFill>
              </a:rPr>
              <a:t>SmartHRに</a:t>
            </a:r>
            <a:endParaRPr b="1" sz="1000">
              <a:solidFill>
                <a:srgbClr val="0A6982"/>
              </a:solidFill>
            </a:endParaRPr>
          </a:p>
          <a:p>
            <a:pPr indent="0" lvl="0" marL="0" rtl="0" algn="ctr">
              <a:lnSpc>
                <a:spcPct val="115000"/>
              </a:lnSpc>
              <a:spcBef>
                <a:spcPts val="0"/>
              </a:spcBef>
              <a:spcAft>
                <a:spcPts val="0"/>
              </a:spcAft>
              <a:buClr>
                <a:srgbClr val="000000"/>
              </a:buClr>
              <a:buSzPts val="1100"/>
              <a:buFont typeface="Arial"/>
              <a:buNone/>
            </a:pPr>
            <a:r>
              <a:rPr b="1" lang="ja" sz="1000">
                <a:solidFill>
                  <a:srgbClr val="0A6982"/>
                </a:solidFill>
              </a:rPr>
              <a:t>情報が登録されたら</a:t>
            </a:r>
            <a:endParaRPr b="1" sz="1000">
              <a:solidFill>
                <a:srgbClr val="0A6982"/>
              </a:solidFill>
            </a:endParaRPr>
          </a:p>
        </p:txBody>
      </p:sp>
      <p:sp>
        <p:nvSpPr>
          <p:cNvPr id="575" name="Google Shape;575;p33"/>
          <p:cNvSpPr txBox="1"/>
          <p:nvPr/>
        </p:nvSpPr>
        <p:spPr>
          <a:xfrm>
            <a:off x="3498268" y="1595250"/>
            <a:ext cx="19284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b="1" lang="ja" sz="1000">
                <a:solidFill>
                  <a:srgbClr val="0A6982"/>
                </a:solidFill>
              </a:rPr>
              <a:t>freee人事労務に</a:t>
            </a:r>
            <a:endParaRPr b="1" sz="1000">
              <a:solidFill>
                <a:srgbClr val="0A6982"/>
              </a:solidFill>
            </a:endParaRPr>
          </a:p>
          <a:p>
            <a:pPr indent="0" lvl="0" marL="0" rtl="0" algn="ctr">
              <a:lnSpc>
                <a:spcPct val="115000"/>
              </a:lnSpc>
              <a:spcBef>
                <a:spcPts val="0"/>
              </a:spcBef>
              <a:spcAft>
                <a:spcPts val="0"/>
              </a:spcAft>
              <a:buClr>
                <a:schemeClr val="dk1"/>
              </a:buClr>
              <a:buSzPts val="1100"/>
              <a:buFont typeface="Arial"/>
              <a:buNone/>
            </a:pPr>
            <a:r>
              <a:rPr b="1" lang="ja" sz="1000">
                <a:solidFill>
                  <a:srgbClr val="0A6982"/>
                </a:solidFill>
              </a:rPr>
              <a:t>従業員を登録</a:t>
            </a:r>
            <a:endParaRPr b="1" sz="1000">
              <a:solidFill>
                <a:srgbClr val="0A6982"/>
              </a:solidFill>
            </a:endParaRPr>
          </a:p>
        </p:txBody>
      </p:sp>
      <p:sp>
        <p:nvSpPr>
          <p:cNvPr id="576" name="Google Shape;576;p33"/>
          <p:cNvSpPr txBox="1"/>
          <p:nvPr/>
        </p:nvSpPr>
        <p:spPr>
          <a:xfrm>
            <a:off x="6062068" y="1595250"/>
            <a:ext cx="19284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b="1" lang="ja" sz="1000">
                <a:solidFill>
                  <a:srgbClr val="0A6982"/>
                </a:solidFill>
              </a:rPr>
              <a:t>Google Workspaceに</a:t>
            </a:r>
            <a:endParaRPr b="1" sz="1000">
              <a:solidFill>
                <a:srgbClr val="0A6982"/>
              </a:solidFill>
            </a:endParaRPr>
          </a:p>
          <a:p>
            <a:pPr indent="0" lvl="0" marL="0" rtl="0" algn="ctr">
              <a:lnSpc>
                <a:spcPct val="115000"/>
              </a:lnSpc>
              <a:spcBef>
                <a:spcPts val="0"/>
              </a:spcBef>
              <a:spcAft>
                <a:spcPts val="0"/>
              </a:spcAft>
              <a:buClr>
                <a:srgbClr val="000000"/>
              </a:buClr>
              <a:buSzPts val="1100"/>
              <a:buFont typeface="Arial"/>
              <a:buNone/>
            </a:pPr>
            <a:r>
              <a:rPr b="1" lang="ja" sz="1000">
                <a:solidFill>
                  <a:srgbClr val="0A6982"/>
                </a:solidFill>
              </a:rPr>
              <a:t>従業員を登録</a:t>
            </a:r>
            <a:endParaRPr b="1" sz="1000">
              <a:solidFill>
                <a:srgbClr val="0A6982"/>
              </a:solidFill>
            </a:endParaRPr>
          </a:p>
        </p:txBody>
      </p:sp>
      <p:pic>
        <p:nvPicPr>
          <p:cNvPr id="577" name="Google Shape;577;p33"/>
          <p:cNvPicPr preferRelativeResize="0"/>
          <p:nvPr/>
        </p:nvPicPr>
        <p:blipFill>
          <a:blip r:embed="rId5">
            <a:alphaModFix/>
          </a:blip>
          <a:stretch>
            <a:fillRect/>
          </a:stretch>
        </p:blipFill>
        <p:spPr>
          <a:xfrm>
            <a:off x="6703313" y="2647950"/>
            <a:ext cx="645926" cy="645925"/>
          </a:xfrm>
          <a:prstGeom prst="rect">
            <a:avLst/>
          </a:prstGeom>
          <a:noFill/>
          <a:ln>
            <a:noFill/>
          </a:ln>
        </p:spPr>
      </p:pic>
      <p:cxnSp>
        <p:nvCxnSpPr>
          <p:cNvPr id="578" name="Google Shape;578;p33"/>
          <p:cNvCxnSpPr/>
          <p:nvPr/>
        </p:nvCxnSpPr>
        <p:spPr>
          <a:xfrm>
            <a:off x="2936623" y="2993307"/>
            <a:ext cx="563400" cy="0"/>
          </a:xfrm>
          <a:prstGeom prst="straightConnector1">
            <a:avLst/>
          </a:prstGeom>
          <a:noFill/>
          <a:ln cap="flat" cmpd="sng" w="19050">
            <a:solidFill>
              <a:srgbClr val="0A6982"/>
            </a:solidFill>
            <a:prstDash val="solid"/>
            <a:round/>
            <a:headEnd len="med" w="med" type="none"/>
            <a:tailEnd len="med" w="med" type="stealth"/>
          </a:ln>
        </p:spPr>
      </p:cxnSp>
      <p:cxnSp>
        <p:nvCxnSpPr>
          <p:cNvPr id="579" name="Google Shape;579;p33"/>
          <p:cNvCxnSpPr/>
          <p:nvPr/>
        </p:nvCxnSpPr>
        <p:spPr>
          <a:xfrm>
            <a:off x="5449698" y="2993307"/>
            <a:ext cx="563400" cy="0"/>
          </a:xfrm>
          <a:prstGeom prst="straightConnector1">
            <a:avLst/>
          </a:prstGeom>
          <a:noFill/>
          <a:ln cap="flat" cmpd="sng" w="19050">
            <a:solidFill>
              <a:srgbClr val="0A6982"/>
            </a:solidFill>
            <a:prstDash val="solid"/>
            <a:round/>
            <a:headEnd len="med" w="med" type="none"/>
            <a:tailEnd len="med" w="med" type="stealth"/>
          </a:ln>
        </p:spPr>
      </p:cxnSp>
      <p:sp>
        <p:nvSpPr>
          <p:cNvPr id="580" name="Google Shape;58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34"/>
          <p:cNvPicPr preferRelativeResize="0"/>
          <p:nvPr/>
        </p:nvPicPr>
        <p:blipFill>
          <a:blip r:embed="rId3">
            <a:alphaModFix/>
          </a:blip>
          <a:stretch>
            <a:fillRect/>
          </a:stretch>
        </p:blipFill>
        <p:spPr>
          <a:xfrm>
            <a:off x="3512350" y="1374850"/>
            <a:ext cx="4294298" cy="3448452"/>
          </a:xfrm>
          <a:prstGeom prst="rect">
            <a:avLst/>
          </a:prstGeom>
          <a:noFill/>
          <a:ln>
            <a:noFill/>
          </a:ln>
        </p:spPr>
      </p:pic>
      <p:sp>
        <p:nvSpPr>
          <p:cNvPr id="586" name="Google Shape;586;p34"/>
          <p:cNvSpPr txBox="1"/>
          <p:nvPr/>
        </p:nvSpPr>
        <p:spPr>
          <a:xfrm>
            <a:off x="1392350" y="283500"/>
            <a:ext cx="62226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通知の自動化</a:t>
            </a:r>
            <a:endParaRPr b="1" sz="2400">
              <a:solidFill>
                <a:srgbClr val="00C7BE"/>
              </a:solidFill>
              <a:latin typeface="Calibri"/>
              <a:ea typeface="Calibri"/>
              <a:cs typeface="Calibri"/>
              <a:sym typeface="Calibri"/>
            </a:endParaRPr>
          </a:p>
        </p:txBody>
      </p:sp>
      <p:sp>
        <p:nvSpPr>
          <p:cNvPr id="587" name="Google Shape;587;p34"/>
          <p:cNvSpPr txBox="1"/>
          <p:nvPr/>
        </p:nvSpPr>
        <p:spPr>
          <a:xfrm>
            <a:off x="514150" y="829769"/>
            <a:ext cx="8066100" cy="53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ja">
                <a:solidFill>
                  <a:srgbClr val="434343"/>
                </a:solidFill>
              </a:rPr>
              <a:t>様々なイベントをトリガーにチャットやメールで通知を自動的に行います。</a:t>
            </a:r>
            <a:endParaRPr b="1">
              <a:solidFill>
                <a:srgbClr val="434343"/>
              </a:solidFill>
            </a:endParaRPr>
          </a:p>
        </p:txBody>
      </p:sp>
      <p:sp>
        <p:nvSpPr>
          <p:cNvPr id="588" name="Google Shape;588;p34"/>
          <p:cNvSpPr/>
          <p:nvPr/>
        </p:nvSpPr>
        <p:spPr>
          <a:xfrm>
            <a:off x="858950" y="1524175"/>
            <a:ext cx="624300" cy="643500"/>
          </a:xfrm>
          <a:prstGeom prst="roundRect">
            <a:avLst>
              <a:gd fmla="val 50000" name="adj"/>
            </a:avLst>
          </a:prstGeom>
          <a:solidFill>
            <a:schemeClr val="lt1"/>
          </a:solidFill>
          <a:ln>
            <a:noFill/>
          </a:ln>
          <a:effectLst>
            <a:outerShdw blurRad="57150" rotWithShape="0" algn="bl" dir="5400000" dist="19050">
              <a:srgbClr val="0A6982">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4"/>
          <p:cNvSpPr/>
          <p:nvPr/>
        </p:nvSpPr>
        <p:spPr>
          <a:xfrm>
            <a:off x="1742650" y="2345750"/>
            <a:ext cx="624300" cy="643500"/>
          </a:xfrm>
          <a:prstGeom prst="roundRect">
            <a:avLst>
              <a:gd fmla="val 50000" name="adj"/>
            </a:avLst>
          </a:prstGeom>
          <a:solidFill>
            <a:schemeClr val="lt1"/>
          </a:solidFill>
          <a:ln>
            <a:noFill/>
          </a:ln>
          <a:effectLst>
            <a:outerShdw blurRad="57150" rotWithShape="0" algn="bl" dir="5400000" dist="19050">
              <a:srgbClr val="0A6982">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4"/>
          <p:cNvSpPr/>
          <p:nvPr/>
        </p:nvSpPr>
        <p:spPr>
          <a:xfrm>
            <a:off x="858950" y="3002400"/>
            <a:ext cx="624300" cy="643500"/>
          </a:xfrm>
          <a:prstGeom prst="roundRect">
            <a:avLst>
              <a:gd fmla="val 50000" name="adj"/>
            </a:avLst>
          </a:prstGeom>
          <a:solidFill>
            <a:schemeClr val="lt1"/>
          </a:solidFill>
          <a:ln>
            <a:noFill/>
          </a:ln>
          <a:effectLst>
            <a:outerShdw blurRad="57150" rotWithShape="0" algn="bl" dir="5400000" dist="19050">
              <a:srgbClr val="0A6982">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4"/>
          <p:cNvSpPr/>
          <p:nvPr/>
        </p:nvSpPr>
        <p:spPr>
          <a:xfrm>
            <a:off x="1742650" y="3823975"/>
            <a:ext cx="624300" cy="643500"/>
          </a:xfrm>
          <a:prstGeom prst="roundRect">
            <a:avLst>
              <a:gd fmla="val 50000" name="adj"/>
            </a:avLst>
          </a:prstGeom>
          <a:solidFill>
            <a:schemeClr val="lt1"/>
          </a:solidFill>
          <a:ln>
            <a:noFill/>
          </a:ln>
          <a:effectLst>
            <a:outerShdw blurRad="57150" rotWithShape="0" algn="bl" dir="5400000" dist="19050">
              <a:srgbClr val="0A6982">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 name="Google Shape;592;p34"/>
          <p:cNvCxnSpPr>
            <a:stCxn id="588" idx="3"/>
          </p:cNvCxnSpPr>
          <p:nvPr/>
        </p:nvCxnSpPr>
        <p:spPr>
          <a:xfrm>
            <a:off x="1483250" y="1845925"/>
            <a:ext cx="2284500" cy="0"/>
          </a:xfrm>
          <a:prstGeom prst="straightConnector1">
            <a:avLst/>
          </a:prstGeom>
          <a:noFill/>
          <a:ln cap="flat" cmpd="sng" w="19050">
            <a:solidFill>
              <a:srgbClr val="00C7BE"/>
            </a:solidFill>
            <a:prstDash val="solid"/>
            <a:round/>
            <a:headEnd len="med" w="med" type="none"/>
            <a:tailEnd len="med" w="med" type="none"/>
          </a:ln>
        </p:spPr>
      </p:cxnSp>
      <p:cxnSp>
        <p:nvCxnSpPr>
          <p:cNvPr id="593" name="Google Shape;593;p34"/>
          <p:cNvCxnSpPr>
            <a:stCxn id="589" idx="3"/>
          </p:cNvCxnSpPr>
          <p:nvPr/>
        </p:nvCxnSpPr>
        <p:spPr>
          <a:xfrm>
            <a:off x="2366950" y="2667500"/>
            <a:ext cx="1400700" cy="0"/>
          </a:xfrm>
          <a:prstGeom prst="straightConnector1">
            <a:avLst/>
          </a:prstGeom>
          <a:noFill/>
          <a:ln cap="flat" cmpd="sng" w="19050">
            <a:solidFill>
              <a:srgbClr val="00C7BE"/>
            </a:solidFill>
            <a:prstDash val="solid"/>
            <a:round/>
            <a:headEnd len="med" w="med" type="none"/>
            <a:tailEnd len="med" w="med" type="none"/>
          </a:ln>
        </p:spPr>
      </p:cxnSp>
      <p:cxnSp>
        <p:nvCxnSpPr>
          <p:cNvPr id="594" name="Google Shape;594;p34"/>
          <p:cNvCxnSpPr/>
          <p:nvPr/>
        </p:nvCxnSpPr>
        <p:spPr>
          <a:xfrm>
            <a:off x="1483250" y="3344100"/>
            <a:ext cx="2284500" cy="0"/>
          </a:xfrm>
          <a:prstGeom prst="straightConnector1">
            <a:avLst/>
          </a:prstGeom>
          <a:noFill/>
          <a:ln cap="flat" cmpd="sng" w="19050">
            <a:solidFill>
              <a:srgbClr val="00C7BE"/>
            </a:solidFill>
            <a:prstDash val="solid"/>
            <a:round/>
            <a:headEnd len="med" w="med" type="none"/>
            <a:tailEnd len="med" w="med" type="none"/>
          </a:ln>
        </p:spPr>
      </p:cxnSp>
      <p:cxnSp>
        <p:nvCxnSpPr>
          <p:cNvPr id="595" name="Google Shape;595;p34"/>
          <p:cNvCxnSpPr/>
          <p:nvPr/>
        </p:nvCxnSpPr>
        <p:spPr>
          <a:xfrm>
            <a:off x="2366950" y="4165675"/>
            <a:ext cx="1400700" cy="0"/>
          </a:xfrm>
          <a:prstGeom prst="straightConnector1">
            <a:avLst/>
          </a:prstGeom>
          <a:noFill/>
          <a:ln cap="flat" cmpd="sng" w="19050">
            <a:solidFill>
              <a:srgbClr val="00C7BE"/>
            </a:solidFill>
            <a:prstDash val="solid"/>
            <a:round/>
            <a:headEnd len="med" w="med" type="none"/>
            <a:tailEnd len="med" w="med" type="none"/>
          </a:ln>
        </p:spPr>
      </p:cxnSp>
      <p:pic>
        <p:nvPicPr>
          <p:cNvPr id="596" name="Google Shape;596;p34"/>
          <p:cNvPicPr preferRelativeResize="0"/>
          <p:nvPr/>
        </p:nvPicPr>
        <p:blipFill>
          <a:blip r:embed="rId4">
            <a:alphaModFix/>
          </a:blip>
          <a:stretch>
            <a:fillRect/>
          </a:stretch>
        </p:blipFill>
        <p:spPr>
          <a:xfrm>
            <a:off x="1021108" y="1695934"/>
            <a:ext cx="299986" cy="299986"/>
          </a:xfrm>
          <a:prstGeom prst="rect">
            <a:avLst/>
          </a:prstGeom>
          <a:noFill/>
          <a:ln>
            <a:noFill/>
          </a:ln>
        </p:spPr>
      </p:pic>
      <p:pic>
        <p:nvPicPr>
          <p:cNvPr id="597" name="Google Shape;597;p34"/>
          <p:cNvPicPr preferRelativeResize="0"/>
          <p:nvPr/>
        </p:nvPicPr>
        <p:blipFill rotWithShape="1">
          <a:blip r:embed="rId5">
            <a:alphaModFix/>
          </a:blip>
          <a:srcRect b="0" l="0" r="0" t="0"/>
          <a:stretch/>
        </p:blipFill>
        <p:spPr>
          <a:xfrm>
            <a:off x="1865850" y="2478550"/>
            <a:ext cx="385675" cy="385675"/>
          </a:xfrm>
          <a:prstGeom prst="rect">
            <a:avLst/>
          </a:prstGeom>
          <a:noFill/>
          <a:ln>
            <a:noFill/>
          </a:ln>
        </p:spPr>
      </p:pic>
      <p:sp>
        <p:nvSpPr>
          <p:cNvPr id="598" name="Google Shape;598;p34"/>
          <p:cNvSpPr txBox="1"/>
          <p:nvPr/>
        </p:nvSpPr>
        <p:spPr>
          <a:xfrm>
            <a:off x="1468551" y="1524175"/>
            <a:ext cx="22530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b="1" lang="ja" sz="900">
                <a:solidFill>
                  <a:schemeClr val="dk2"/>
                </a:solidFill>
              </a:rPr>
              <a:t>特定のメールを受信したら</a:t>
            </a:r>
            <a:endParaRPr b="1" sz="900">
              <a:solidFill>
                <a:schemeClr val="dk2"/>
              </a:solidFill>
            </a:endParaRPr>
          </a:p>
        </p:txBody>
      </p:sp>
      <p:sp>
        <p:nvSpPr>
          <p:cNvPr id="599" name="Google Shape;599;p34"/>
          <p:cNvSpPr txBox="1"/>
          <p:nvPr/>
        </p:nvSpPr>
        <p:spPr>
          <a:xfrm>
            <a:off x="2320850" y="2172905"/>
            <a:ext cx="1400700" cy="48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b="1" lang="ja" sz="900">
                <a:solidFill>
                  <a:schemeClr val="dk2"/>
                </a:solidFill>
              </a:rPr>
              <a:t>ステータスが</a:t>
            </a:r>
            <a:endParaRPr b="1" sz="900">
              <a:solidFill>
                <a:schemeClr val="dk2"/>
              </a:solidFill>
            </a:endParaRPr>
          </a:p>
          <a:p>
            <a:pPr indent="0" lvl="0" marL="0" rtl="0" algn="ctr">
              <a:lnSpc>
                <a:spcPct val="115000"/>
              </a:lnSpc>
              <a:spcBef>
                <a:spcPts val="0"/>
              </a:spcBef>
              <a:spcAft>
                <a:spcPts val="0"/>
              </a:spcAft>
              <a:buClr>
                <a:srgbClr val="000000"/>
              </a:buClr>
              <a:buSzPts val="1100"/>
              <a:buFont typeface="Arial"/>
              <a:buNone/>
            </a:pPr>
            <a:r>
              <a:rPr b="1" lang="ja" sz="900">
                <a:solidFill>
                  <a:schemeClr val="dk2"/>
                </a:solidFill>
              </a:rPr>
              <a:t>更新されたら</a:t>
            </a:r>
            <a:endParaRPr b="1" sz="900">
              <a:solidFill>
                <a:schemeClr val="dk2"/>
              </a:solidFill>
            </a:endParaRPr>
          </a:p>
        </p:txBody>
      </p:sp>
      <p:pic>
        <p:nvPicPr>
          <p:cNvPr id="600" name="Google Shape;600;p34"/>
          <p:cNvPicPr preferRelativeResize="0"/>
          <p:nvPr/>
        </p:nvPicPr>
        <p:blipFill rotWithShape="1">
          <a:blip r:embed="rId6">
            <a:alphaModFix/>
          </a:blip>
          <a:srcRect b="0" l="8922" r="8922" t="0"/>
          <a:stretch/>
        </p:blipFill>
        <p:spPr>
          <a:xfrm>
            <a:off x="978259" y="3131310"/>
            <a:ext cx="385675" cy="385675"/>
          </a:xfrm>
          <a:prstGeom prst="rect">
            <a:avLst/>
          </a:prstGeom>
          <a:noFill/>
          <a:ln>
            <a:noFill/>
          </a:ln>
        </p:spPr>
      </p:pic>
      <p:sp>
        <p:nvSpPr>
          <p:cNvPr id="601" name="Google Shape;601;p34"/>
          <p:cNvSpPr txBox="1"/>
          <p:nvPr/>
        </p:nvSpPr>
        <p:spPr>
          <a:xfrm>
            <a:off x="1468551" y="3022350"/>
            <a:ext cx="22530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b="1" lang="ja" sz="900">
                <a:solidFill>
                  <a:schemeClr val="dk2"/>
                </a:solidFill>
              </a:rPr>
              <a:t>締結が完了したら</a:t>
            </a:r>
            <a:endParaRPr b="1" sz="900">
              <a:solidFill>
                <a:schemeClr val="dk2"/>
              </a:solidFill>
            </a:endParaRPr>
          </a:p>
        </p:txBody>
      </p:sp>
      <p:sp>
        <p:nvSpPr>
          <p:cNvPr id="602" name="Google Shape;602;p34"/>
          <p:cNvSpPr txBox="1"/>
          <p:nvPr/>
        </p:nvSpPr>
        <p:spPr>
          <a:xfrm>
            <a:off x="2320850" y="3844180"/>
            <a:ext cx="14007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b="1" lang="ja" sz="900">
                <a:solidFill>
                  <a:schemeClr val="dk2"/>
                </a:solidFill>
              </a:rPr>
              <a:t>申請が承認されたら</a:t>
            </a:r>
            <a:endParaRPr b="1" sz="900">
              <a:solidFill>
                <a:schemeClr val="dk2"/>
              </a:solidFill>
            </a:endParaRPr>
          </a:p>
        </p:txBody>
      </p:sp>
      <p:pic>
        <p:nvPicPr>
          <p:cNvPr id="603" name="Google Shape;603;p34"/>
          <p:cNvPicPr preferRelativeResize="0"/>
          <p:nvPr/>
        </p:nvPicPr>
        <p:blipFill>
          <a:blip r:embed="rId7">
            <a:alphaModFix/>
          </a:blip>
          <a:stretch>
            <a:fillRect/>
          </a:stretch>
        </p:blipFill>
        <p:spPr>
          <a:xfrm>
            <a:off x="1850509" y="3955213"/>
            <a:ext cx="385675" cy="385675"/>
          </a:xfrm>
          <a:prstGeom prst="rect">
            <a:avLst/>
          </a:prstGeom>
          <a:noFill/>
          <a:ln>
            <a:noFill/>
          </a:ln>
        </p:spPr>
      </p:pic>
      <p:sp>
        <p:nvSpPr>
          <p:cNvPr id="604" name="Google Shape;604;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35"/>
          <p:cNvPicPr preferRelativeResize="0"/>
          <p:nvPr/>
        </p:nvPicPr>
        <p:blipFill>
          <a:blip r:embed="rId3">
            <a:alphaModFix/>
          </a:blip>
          <a:stretch>
            <a:fillRect/>
          </a:stretch>
        </p:blipFill>
        <p:spPr>
          <a:xfrm>
            <a:off x="944892" y="2762715"/>
            <a:ext cx="610025" cy="610025"/>
          </a:xfrm>
          <a:prstGeom prst="rect">
            <a:avLst/>
          </a:prstGeom>
          <a:noFill/>
          <a:ln>
            <a:noFill/>
          </a:ln>
        </p:spPr>
      </p:pic>
      <p:pic>
        <p:nvPicPr>
          <p:cNvPr id="610" name="Google Shape;610;p35"/>
          <p:cNvPicPr preferRelativeResize="0"/>
          <p:nvPr/>
        </p:nvPicPr>
        <p:blipFill>
          <a:blip r:embed="rId4">
            <a:alphaModFix/>
          </a:blip>
          <a:stretch>
            <a:fillRect/>
          </a:stretch>
        </p:blipFill>
        <p:spPr>
          <a:xfrm>
            <a:off x="1949650" y="2821885"/>
            <a:ext cx="528650" cy="491723"/>
          </a:xfrm>
          <a:prstGeom prst="rect">
            <a:avLst/>
          </a:prstGeom>
          <a:noFill/>
          <a:ln>
            <a:noFill/>
          </a:ln>
        </p:spPr>
      </p:pic>
      <p:sp>
        <p:nvSpPr>
          <p:cNvPr id="611" name="Google Shape;611;p35"/>
          <p:cNvSpPr txBox="1"/>
          <p:nvPr/>
        </p:nvSpPr>
        <p:spPr>
          <a:xfrm>
            <a:off x="1392350" y="283500"/>
            <a:ext cx="62226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メール受信時の対応</a:t>
            </a:r>
            <a:endParaRPr b="1" sz="2400">
              <a:solidFill>
                <a:srgbClr val="00C7BE"/>
              </a:solidFill>
              <a:latin typeface="Calibri"/>
              <a:ea typeface="Calibri"/>
              <a:cs typeface="Calibri"/>
              <a:sym typeface="Calibri"/>
            </a:endParaRPr>
          </a:p>
        </p:txBody>
      </p:sp>
      <p:sp>
        <p:nvSpPr>
          <p:cNvPr id="612" name="Google Shape;612;p35"/>
          <p:cNvSpPr txBox="1"/>
          <p:nvPr/>
        </p:nvSpPr>
        <p:spPr>
          <a:xfrm>
            <a:off x="514150" y="829769"/>
            <a:ext cx="8066100" cy="53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ja">
                <a:solidFill>
                  <a:srgbClr val="434343"/>
                </a:solidFill>
              </a:rPr>
              <a:t>メール受信後の定型業務を自動化します。</a:t>
            </a:r>
            <a:endParaRPr b="1">
              <a:solidFill>
                <a:srgbClr val="434343"/>
              </a:solidFill>
            </a:endParaRPr>
          </a:p>
        </p:txBody>
      </p:sp>
      <p:sp>
        <p:nvSpPr>
          <p:cNvPr id="613" name="Google Shape;613;p35"/>
          <p:cNvSpPr txBox="1"/>
          <p:nvPr/>
        </p:nvSpPr>
        <p:spPr>
          <a:xfrm>
            <a:off x="805193" y="2357250"/>
            <a:ext cx="19284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b="1" lang="ja" sz="1000">
                <a:solidFill>
                  <a:srgbClr val="0A6982"/>
                </a:solidFill>
              </a:rPr>
              <a:t>特定の条件のメールを受信</a:t>
            </a:r>
            <a:endParaRPr b="1" sz="1000">
              <a:solidFill>
                <a:srgbClr val="0A6982"/>
              </a:solidFill>
            </a:endParaRPr>
          </a:p>
        </p:txBody>
      </p:sp>
      <p:sp>
        <p:nvSpPr>
          <p:cNvPr id="614" name="Google Shape;614;p35"/>
          <p:cNvSpPr/>
          <p:nvPr/>
        </p:nvSpPr>
        <p:spPr>
          <a:xfrm>
            <a:off x="6307850" y="1413275"/>
            <a:ext cx="1583400" cy="1067100"/>
          </a:xfrm>
          <a:prstGeom prst="roundRect">
            <a:avLst>
              <a:gd fmla="val 16667" name="adj"/>
            </a:avLst>
          </a:prstGeom>
          <a:solidFill>
            <a:schemeClr val="lt1"/>
          </a:solidFill>
          <a:ln>
            <a:noFill/>
          </a:ln>
          <a:effectLst>
            <a:outerShdw blurRad="57150" rotWithShape="0" algn="bl" dir="5400000" dist="19050">
              <a:srgbClr val="0A6982">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5"/>
          <p:cNvSpPr/>
          <p:nvPr/>
        </p:nvSpPr>
        <p:spPr>
          <a:xfrm>
            <a:off x="6307850" y="2580050"/>
            <a:ext cx="1583400" cy="1067100"/>
          </a:xfrm>
          <a:prstGeom prst="roundRect">
            <a:avLst>
              <a:gd fmla="val 16667" name="adj"/>
            </a:avLst>
          </a:prstGeom>
          <a:solidFill>
            <a:schemeClr val="lt1"/>
          </a:solidFill>
          <a:ln>
            <a:noFill/>
          </a:ln>
          <a:effectLst>
            <a:outerShdw blurRad="57150" rotWithShape="0" algn="bl" dir="5400000" dist="19050">
              <a:srgbClr val="0A6982">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5"/>
          <p:cNvSpPr txBox="1"/>
          <p:nvPr/>
        </p:nvSpPr>
        <p:spPr>
          <a:xfrm>
            <a:off x="6453725" y="1534175"/>
            <a:ext cx="13479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b="1" lang="ja" sz="1000">
                <a:solidFill>
                  <a:srgbClr val="0A6982"/>
                </a:solidFill>
              </a:rPr>
              <a:t>添付ファイルを格納</a:t>
            </a:r>
            <a:endParaRPr b="1" sz="1000">
              <a:solidFill>
                <a:srgbClr val="0A6982"/>
              </a:solidFill>
            </a:endParaRPr>
          </a:p>
        </p:txBody>
      </p:sp>
      <p:sp>
        <p:nvSpPr>
          <p:cNvPr id="617" name="Google Shape;617;p35"/>
          <p:cNvSpPr txBox="1"/>
          <p:nvPr/>
        </p:nvSpPr>
        <p:spPr>
          <a:xfrm>
            <a:off x="6453730" y="2700942"/>
            <a:ext cx="12489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b="1" lang="ja" sz="1000">
                <a:solidFill>
                  <a:srgbClr val="0A6982"/>
                </a:solidFill>
              </a:rPr>
              <a:t>情報を入力</a:t>
            </a:r>
            <a:endParaRPr b="1" sz="1000">
              <a:solidFill>
                <a:srgbClr val="0A6982"/>
              </a:solidFill>
            </a:endParaRPr>
          </a:p>
        </p:txBody>
      </p:sp>
      <p:sp>
        <p:nvSpPr>
          <p:cNvPr id="618" name="Google Shape;618;p35"/>
          <p:cNvSpPr/>
          <p:nvPr/>
        </p:nvSpPr>
        <p:spPr>
          <a:xfrm>
            <a:off x="6307850" y="3774450"/>
            <a:ext cx="1583400" cy="1067100"/>
          </a:xfrm>
          <a:prstGeom prst="roundRect">
            <a:avLst>
              <a:gd fmla="val 16667" name="adj"/>
            </a:avLst>
          </a:prstGeom>
          <a:solidFill>
            <a:schemeClr val="lt1"/>
          </a:solidFill>
          <a:ln>
            <a:noFill/>
          </a:ln>
          <a:effectLst>
            <a:outerShdw blurRad="57150" rotWithShape="0" algn="bl" dir="5400000" dist="19050">
              <a:srgbClr val="0A6982">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txBox="1"/>
          <p:nvPr/>
        </p:nvSpPr>
        <p:spPr>
          <a:xfrm>
            <a:off x="6453730" y="3895342"/>
            <a:ext cx="12489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b="1" lang="ja" sz="1000">
                <a:solidFill>
                  <a:srgbClr val="0A6982"/>
                </a:solidFill>
              </a:rPr>
              <a:t>社内に通知</a:t>
            </a:r>
            <a:endParaRPr b="1" sz="1000">
              <a:solidFill>
                <a:srgbClr val="0A6982"/>
              </a:solidFill>
            </a:endParaRPr>
          </a:p>
        </p:txBody>
      </p:sp>
      <p:sp>
        <p:nvSpPr>
          <p:cNvPr id="620" name="Google Shape;620;p35"/>
          <p:cNvSpPr/>
          <p:nvPr/>
        </p:nvSpPr>
        <p:spPr>
          <a:xfrm>
            <a:off x="3631750" y="2327675"/>
            <a:ext cx="1697400" cy="1393500"/>
          </a:xfrm>
          <a:prstGeom prst="roundRect">
            <a:avLst>
              <a:gd fmla="val 16667" name="adj"/>
            </a:avLst>
          </a:prstGeom>
          <a:solidFill>
            <a:schemeClr val="lt1"/>
          </a:solidFill>
          <a:ln>
            <a:noFill/>
          </a:ln>
          <a:effectLst>
            <a:outerShdw blurRad="57150" rotWithShape="0" algn="bl" dir="5400000" dist="19050">
              <a:srgbClr val="0A6982">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5"/>
          <p:cNvSpPr txBox="1"/>
          <p:nvPr/>
        </p:nvSpPr>
        <p:spPr>
          <a:xfrm>
            <a:off x="3728475" y="3210450"/>
            <a:ext cx="1446600" cy="264000"/>
          </a:xfrm>
          <a:prstGeom prst="rect">
            <a:avLst/>
          </a:prstGeom>
          <a:noFill/>
          <a:ln>
            <a:noFill/>
          </a:ln>
        </p:spPr>
        <p:txBody>
          <a:bodyPr anchorCtr="0" anchor="ctr" bIns="91425" lIns="90000" spcFirstLastPara="1" rIns="91425" wrap="square" tIns="91425">
            <a:noAutofit/>
          </a:bodyPr>
          <a:lstStyle/>
          <a:p>
            <a:pPr indent="0" lvl="0" marL="0" rtl="0" algn="ctr">
              <a:spcBef>
                <a:spcPts val="0"/>
              </a:spcBef>
              <a:spcAft>
                <a:spcPts val="0"/>
              </a:spcAft>
              <a:buNone/>
            </a:pPr>
            <a:r>
              <a:rPr b="1" lang="ja" sz="1000">
                <a:solidFill>
                  <a:srgbClr val="0A6982"/>
                </a:solidFill>
                <a:latin typeface="Calibri"/>
                <a:ea typeface="Calibri"/>
                <a:cs typeface="Calibri"/>
                <a:sym typeface="Calibri"/>
              </a:rPr>
              <a:t>メールから</a:t>
            </a:r>
            <a:endParaRPr b="1" sz="1000">
              <a:solidFill>
                <a:srgbClr val="0A6982"/>
              </a:solidFill>
              <a:latin typeface="Calibri"/>
              <a:ea typeface="Calibri"/>
              <a:cs typeface="Calibri"/>
              <a:sym typeface="Calibri"/>
            </a:endParaRPr>
          </a:p>
          <a:p>
            <a:pPr indent="0" lvl="0" marL="0" rtl="0" algn="ctr">
              <a:spcBef>
                <a:spcPts val="0"/>
              </a:spcBef>
              <a:spcAft>
                <a:spcPts val="0"/>
              </a:spcAft>
              <a:buNone/>
            </a:pPr>
            <a:r>
              <a:rPr b="1" lang="ja" sz="1000">
                <a:solidFill>
                  <a:srgbClr val="0A6982"/>
                </a:solidFill>
                <a:latin typeface="Calibri"/>
                <a:ea typeface="Calibri"/>
                <a:cs typeface="Calibri"/>
                <a:sym typeface="Calibri"/>
              </a:rPr>
              <a:t>情報を抽出</a:t>
            </a:r>
            <a:endParaRPr b="1" sz="1000">
              <a:solidFill>
                <a:srgbClr val="0A6982"/>
              </a:solidFill>
              <a:latin typeface="Calibri"/>
              <a:ea typeface="Calibri"/>
              <a:cs typeface="Calibri"/>
              <a:sym typeface="Calibri"/>
            </a:endParaRPr>
          </a:p>
        </p:txBody>
      </p:sp>
      <p:cxnSp>
        <p:nvCxnSpPr>
          <p:cNvPr id="622" name="Google Shape;622;p35"/>
          <p:cNvCxnSpPr/>
          <p:nvPr/>
        </p:nvCxnSpPr>
        <p:spPr>
          <a:xfrm>
            <a:off x="2860423" y="2993307"/>
            <a:ext cx="563400" cy="0"/>
          </a:xfrm>
          <a:prstGeom prst="straightConnector1">
            <a:avLst/>
          </a:prstGeom>
          <a:noFill/>
          <a:ln cap="flat" cmpd="sng" w="19050">
            <a:solidFill>
              <a:srgbClr val="0A6982"/>
            </a:solidFill>
            <a:prstDash val="solid"/>
            <a:round/>
            <a:headEnd len="med" w="med" type="none"/>
            <a:tailEnd len="med" w="med" type="stealth"/>
          </a:ln>
        </p:spPr>
      </p:cxnSp>
      <p:pic>
        <p:nvPicPr>
          <p:cNvPr id="623" name="Google Shape;623;p35"/>
          <p:cNvPicPr preferRelativeResize="0"/>
          <p:nvPr/>
        </p:nvPicPr>
        <p:blipFill>
          <a:blip r:embed="rId5">
            <a:alphaModFix/>
          </a:blip>
          <a:stretch>
            <a:fillRect/>
          </a:stretch>
        </p:blipFill>
        <p:spPr>
          <a:xfrm>
            <a:off x="4263920" y="2635455"/>
            <a:ext cx="404200" cy="404200"/>
          </a:xfrm>
          <a:prstGeom prst="rect">
            <a:avLst/>
          </a:prstGeom>
          <a:noFill/>
          <a:ln>
            <a:noFill/>
          </a:ln>
        </p:spPr>
      </p:pic>
      <p:pic>
        <p:nvPicPr>
          <p:cNvPr id="624" name="Google Shape;624;p35"/>
          <p:cNvPicPr preferRelativeResize="0"/>
          <p:nvPr/>
        </p:nvPicPr>
        <p:blipFill>
          <a:blip r:embed="rId6">
            <a:alphaModFix/>
          </a:blip>
          <a:stretch>
            <a:fillRect/>
          </a:stretch>
        </p:blipFill>
        <p:spPr>
          <a:xfrm>
            <a:off x="3765975" y="2436488"/>
            <a:ext cx="252325" cy="180232"/>
          </a:xfrm>
          <a:prstGeom prst="rect">
            <a:avLst/>
          </a:prstGeom>
          <a:noFill/>
          <a:ln>
            <a:noFill/>
          </a:ln>
        </p:spPr>
      </p:pic>
      <p:cxnSp>
        <p:nvCxnSpPr>
          <p:cNvPr id="625" name="Google Shape;625;p35"/>
          <p:cNvCxnSpPr/>
          <p:nvPr/>
        </p:nvCxnSpPr>
        <p:spPr>
          <a:xfrm>
            <a:off x="5536798" y="2993307"/>
            <a:ext cx="563400" cy="0"/>
          </a:xfrm>
          <a:prstGeom prst="straightConnector1">
            <a:avLst/>
          </a:prstGeom>
          <a:noFill/>
          <a:ln cap="flat" cmpd="sng" w="19050">
            <a:solidFill>
              <a:srgbClr val="0A6982"/>
            </a:solidFill>
            <a:prstDash val="solid"/>
            <a:round/>
            <a:headEnd len="med" w="med" type="none"/>
            <a:tailEnd len="med" w="med" type="stealth"/>
          </a:ln>
        </p:spPr>
      </p:cxnSp>
      <p:cxnSp>
        <p:nvCxnSpPr>
          <p:cNvPr id="626" name="Google Shape;626;p35"/>
          <p:cNvCxnSpPr/>
          <p:nvPr/>
        </p:nvCxnSpPr>
        <p:spPr>
          <a:xfrm flipH="1" rot="10800000">
            <a:off x="5536798" y="2084357"/>
            <a:ext cx="531900" cy="356100"/>
          </a:xfrm>
          <a:prstGeom prst="straightConnector1">
            <a:avLst/>
          </a:prstGeom>
          <a:noFill/>
          <a:ln cap="flat" cmpd="sng" w="19050">
            <a:solidFill>
              <a:srgbClr val="0A6982"/>
            </a:solidFill>
            <a:prstDash val="solid"/>
            <a:round/>
            <a:headEnd len="med" w="med" type="none"/>
            <a:tailEnd len="med" w="med" type="stealth"/>
          </a:ln>
        </p:spPr>
      </p:cxnSp>
      <p:cxnSp>
        <p:nvCxnSpPr>
          <p:cNvPr id="627" name="Google Shape;627;p35"/>
          <p:cNvCxnSpPr/>
          <p:nvPr/>
        </p:nvCxnSpPr>
        <p:spPr>
          <a:xfrm>
            <a:off x="5536798" y="3497307"/>
            <a:ext cx="518100" cy="472500"/>
          </a:xfrm>
          <a:prstGeom prst="straightConnector1">
            <a:avLst/>
          </a:prstGeom>
          <a:noFill/>
          <a:ln cap="flat" cmpd="sng" w="19050">
            <a:solidFill>
              <a:srgbClr val="0A6982"/>
            </a:solidFill>
            <a:prstDash val="solid"/>
            <a:round/>
            <a:headEnd len="med" w="med" type="none"/>
            <a:tailEnd len="med" w="med" type="stealth"/>
          </a:ln>
        </p:spPr>
      </p:cxnSp>
      <p:pic>
        <p:nvPicPr>
          <p:cNvPr id="628" name="Google Shape;628;p35"/>
          <p:cNvPicPr preferRelativeResize="0"/>
          <p:nvPr/>
        </p:nvPicPr>
        <p:blipFill>
          <a:blip r:embed="rId7">
            <a:alphaModFix/>
          </a:blip>
          <a:stretch>
            <a:fillRect/>
          </a:stretch>
        </p:blipFill>
        <p:spPr>
          <a:xfrm>
            <a:off x="6915106" y="1886524"/>
            <a:ext cx="350383" cy="350376"/>
          </a:xfrm>
          <a:prstGeom prst="rect">
            <a:avLst/>
          </a:prstGeom>
          <a:noFill/>
          <a:ln>
            <a:noFill/>
          </a:ln>
        </p:spPr>
      </p:pic>
      <p:pic>
        <p:nvPicPr>
          <p:cNvPr id="629" name="Google Shape;629;p35"/>
          <p:cNvPicPr preferRelativeResize="0"/>
          <p:nvPr/>
        </p:nvPicPr>
        <p:blipFill>
          <a:blip r:embed="rId8">
            <a:alphaModFix/>
          </a:blip>
          <a:stretch>
            <a:fillRect/>
          </a:stretch>
        </p:blipFill>
        <p:spPr>
          <a:xfrm>
            <a:off x="6509300" y="1934427"/>
            <a:ext cx="254576" cy="254570"/>
          </a:xfrm>
          <a:prstGeom prst="rect">
            <a:avLst/>
          </a:prstGeom>
          <a:noFill/>
          <a:ln>
            <a:noFill/>
          </a:ln>
        </p:spPr>
      </p:pic>
      <p:pic>
        <p:nvPicPr>
          <p:cNvPr id="630" name="Google Shape;630;p35"/>
          <p:cNvPicPr preferRelativeResize="0"/>
          <p:nvPr/>
        </p:nvPicPr>
        <p:blipFill>
          <a:blip r:embed="rId9">
            <a:alphaModFix/>
          </a:blip>
          <a:stretch>
            <a:fillRect/>
          </a:stretch>
        </p:blipFill>
        <p:spPr>
          <a:xfrm>
            <a:off x="7416727" y="1897985"/>
            <a:ext cx="327473" cy="327453"/>
          </a:xfrm>
          <a:prstGeom prst="rect">
            <a:avLst/>
          </a:prstGeom>
          <a:noFill/>
          <a:ln>
            <a:noFill/>
          </a:ln>
        </p:spPr>
      </p:pic>
      <p:pic>
        <p:nvPicPr>
          <p:cNvPr id="631" name="Google Shape;631;p35"/>
          <p:cNvPicPr preferRelativeResize="0"/>
          <p:nvPr/>
        </p:nvPicPr>
        <p:blipFill>
          <a:blip r:embed="rId10">
            <a:alphaModFix/>
          </a:blip>
          <a:stretch>
            <a:fillRect/>
          </a:stretch>
        </p:blipFill>
        <p:spPr>
          <a:xfrm>
            <a:off x="6496408" y="3096978"/>
            <a:ext cx="299975" cy="299975"/>
          </a:xfrm>
          <a:prstGeom prst="rect">
            <a:avLst/>
          </a:prstGeom>
          <a:noFill/>
          <a:ln>
            <a:noFill/>
          </a:ln>
        </p:spPr>
      </p:pic>
      <p:pic>
        <p:nvPicPr>
          <p:cNvPr id="632" name="Google Shape;632;p35"/>
          <p:cNvPicPr preferRelativeResize="0"/>
          <p:nvPr/>
        </p:nvPicPr>
        <p:blipFill rotWithShape="1">
          <a:blip r:embed="rId11">
            <a:alphaModFix/>
          </a:blip>
          <a:srcRect b="0" l="0" r="0" t="0"/>
          <a:stretch/>
        </p:blipFill>
        <p:spPr>
          <a:xfrm>
            <a:off x="6928027" y="3094754"/>
            <a:ext cx="299975" cy="299945"/>
          </a:xfrm>
          <a:prstGeom prst="rect">
            <a:avLst/>
          </a:prstGeom>
          <a:noFill/>
          <a:ln>
            <a:noFill/>
          </a:ln>
        </p:spPr>
      </p:pic>
      <p:pic>
        <p:nvPicPr>
          <p:cNvPr id="633" name="Google Shape;633;p35"/>
          <p:cNvPicPr preferRelativeResize="0"/>
          <p:nvPr/>
        </p:nvPicPr>
        <p:blipFill>
          <a:blip r:embed="rId12">
            <a:alphaModFix/>
          </a:blip>
          <a:stretch>
            <a:fillRect/>
          </a:stretch>
        </p:blipFill>
        <p:spPr>
          <a:xfrm>
            <a:off x="7348625" y="3094750"/>
            <a:ext cx="299975" cy="299975"/>
          </a:xfrm>
          <a:prstGeom prst="rect">
            <a:avLst/>
          </a:prstGeom>
          <a:noFill/>
          <a:ln>
            <a:noFill/>
          </a:ln>
        </p:spPr>
      </p:pic>
      <p:pic>
        <p:nvPicPr>
          <p:cNvPr id="634" name="Google Shape;634;p35"/>
          <p:cNvPicPr preferRelativeResize="0"/>
          <p:nvPr/>
        </p:nvPicPr>
        <p:blipFill rotWithShape="1">
          <a:blip r:embed="rId13">
            <a:alphaModFix/>
          </a:blip>
          <a:srcRect b="0" l="0" r="0" t="0"/>
          <a:stretch/>
        </p:blipFill>
        <p:spPr>
          <a:xfrm>
            <a:off x="6953219" y="4288449"/>
            <a:ext cx="296901" cy="296901"/>
          </a:xfrm>
          <a:prstGeom prst="rect">
            <a:avLst/>
          </a:prstGeom>
          <a:noFill/>
          <a:ln>
            <a:noFill/>
          </a:ln>
        </p:spPr>
      </p:pic>
      <p:pic>
        <p:nvPicPr>
          <p:cNvPr id="635" name="Google Shape;635;p35"/>
          <p:cNvPicPr preferRelativeResize="0"/>
          <p:nvPr/>
        </p:nvPicPr>
        <p:blipFill>
          <a:blip r:embed="rId14">
            <a:alphaModFix/>
          </a:blip>
          <a:stretch>
            <a:fillRect/>
          </a:stretch>
        </p:blipFill>
        <p:spPr>
          <a:xfrm>
            <a:off x="7364611" y="4322409"/>
            <a:ext cx="224900" cy="224900"/>
          </a:xfrm>
          <a:prstGeom prst="rect">
            <a:avLst/>
          </a:prstGeom>
          <a:noFill/>
          <a:ln>
            <a:noFill/>
          </a:ln>
        </p:spPr>
      </p:pic>
      <p:pic>
        <p:nvPicPr>
          <p:cNvPr id="636" name="Google Shape;636;p35"/>
          <p:cNvPicPr preferRelativeResize="0"/>
          <p:nvPr/>
        </p:nvPicPr>
        <p:blipFill>
          <a:blip r:embed="rId15">
            <a:alphaModFix/>
          </a:blip>
          <a:stretch>
            <a:fillRect/>
          </a:stretch>
        </p:blipFill>
        <p:spPr>
          <a:xfrm>
            <a:off x="6615657" y="4322400"/>
            <a:ext cx="224901" cy="224901"/>
          </a:xfrm>
          <a:prstGeom prst="rect">
            <a:avLst/>
          </a:prstGeom>
          <a:noFill/>
          <a:ln>
            <a:noFill/>
          </a:ln>
        </p:spPr>
      </p:pic>
      <p:sp>
        <p:nvSpPr>
          <p:cNvPr id="637" name="Google Shape;63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8"/>
          <p:cNvSpPr txBox="1"/>
          <p:nvPr/>
        </p:nvSpPr>
        <p:spPr>
          <a:xfrm>
            <a:off x="635100" y="2248150"/>
            <a:ext cx="7806900" cy="7914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b="1" lang="ja" sz="2700">
                <a:solidFill>
                  <a:srgbClr val="00C7BE"/>
                </a:solidFill>
              </a:rPr>
              <a:t>Yoomサービス概要</a:t>
            </a:r>
            <a:endParaRPr b="1" sz="3100">
              <a:solidFill>
                <a:srgbClr val="00C7BE"/>
              </a:solidFill>
            </a:endParaRPr>
          </a:p>
        </p:txBody>
      </p:sp>
      <p:sp>
        <p:nvSpPr>
          <p:cNvPr id="81" name="Google Shape;81;p18"/>
          <p:cNvSpPr/>
          <p:nvPr/>
        </p:nvSpPr>
        <p:spPr>
          <a:xfrm>
            <a:off x="3867475" y="1590200"/>
            <a:ext cx="1226100" cy="393600"/>
          </a:xfrm>
          <a:prstGeom prst="roundRect">
            <a:avLst>
              <a:gd fmla="val 50000" name="adj"/>
            </a:avLst>
          </a:prstGeom>
          <a:gradFill>
            <a:gsLst>
              <a:gs pos="0">
                <a:srgbClr val="F9997C"/>
              </a:gs>
              <a:gs pos="100000">
                <a:srgbClr val="F7706C"/>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ja">
                <a:solidFill>
                  <a:srgbClr val="FFFFFF"/>
                </a:solidFill>
              </a:rPr>
              <a:t># 1</a:t>
            </a:r>
            <a:endParaRPr b="1" i="1">
              <a:solidFill>
                <a:srgbClr val="FFFFFF"/>
              </a:solidFill>
            </a:endParaRPr>
          </a:p>
        </p:txBody>
      </p:sp>
      <p:sp>
        <p:nvSpPr>
          <p:cNvPr id="82" name="Google Shape;8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36"/>
          <p:cNvSpPr txBox="1"/>
          <p:nvPr/>
        </p:nvSpPr>
        <p:spPr>
          <a:xfrm>
            <a:off x="635100" y="2248150"/>
            <a:ext cx="7806900" cy="7914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b="1" lang="ja" sz="2700">
                <a:solidFill>
                  <a:srgbClr val="00C7BE"/>
                </a:solidFill>
              </a:rPr>
              <a:t>連携アプリケーション例</a:t>
            </a:r>
            <a:endParaRPr b="1" sz="3100">
              <a:solidFill>
                <a:srgbClr val="00C7BE"/>
              </a:solidFill>
            </a:endParaRPr>
          </a:p>
        </p:txBody>
      </p:sp>
      <p:sp>
        <p:nvSpPr>
          <p:cNvPr id="643" name="Google Shape;643;p36"/>
          <p:cNvSpPr/>
          <p:nvPr/>
        </p:nvSpPr>
        <p:spPr>
          <a:xfrm>
            <a:off x="3867475" y="1590200"/>
            <a:ext cx="1226100" cy="393600"/>
          </a:xfrm>
          <a:prstGeom prst="roundRect">
            <a:avLst>
              <a:gd fmla="val 50000" name="adj"/>
            </a:avLst>
          </a:prstGeom>
          <a:gradFill>
            <a:gsLst>
              <a:gs pos="0">
                <a:srgbClr val="F9997C"/>
              </a:gs>
              <a:gs pos="100000">
                <a:srgbClr val="F7706C"/>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ja">
                <a:solidFill>
                  <a:srgbClr val="FFFFFF"/>
                </a:solidFill>
              </a:rPr>
              <a:t># 3</a:t>
            </a:r>
            <a:endParaRPr b="1" i="1">
              <a:solidFill>
                <a:srgbClr val="FFFFFF"/>
              </a:solidFill>
            </a:endParaRPr>
          </a:p>
        </p:txBody>
      </p:sp>
      <p:sp>
        <p:nvSpPr>
          <p:cNvPr id="644" name="Google Shape;644;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37"/>
          <p:cNvSpPr txBox="1"/>
          <p:nvPr/>
        </p:nvSpPr>
        <p:spPr>
          <a:xfrm>
            <a:off x="1392350" y="359700"/>
            <a:ext cx="62226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連携アプリケーション①</a:t>
            </a:r>
            <a:endParaRPr b="1" sz="2400">
              <a:solidFill>
                <a:srgbClr val="00C7BE"/>
              </a:solidFill>
              <a:latin typeface="Calibri"/>
              <a:ea typeface="Calibri"/>
              <a:cs typeface="Calibri"/>
              <a:sym typeface="Calibri"/>
            </a:endParaRPr>
          </a:p>
        </p:txBody>
      </p:sp>
      <p:grpSp>
        <p:nvGrpSpPr>
          <p:cNvPr id="650" name="Google Shape;650;p37"/>
          <p:cNvGrpSpPr/>
          <p:nvPr/>
        </p:nvGrpSpPr>
        <p:grpSpPr>
          <a:xfrm>
            <a:off x="569975" y="1920088"/>
            <a:ext cx="3628200" cy="2263813"/>
            <a:chOff x="569975" y="1691488"/>
            <a:chExt cx="3628200" cy="2263813"/>
          </a:xfrm>
        </p:grpSpPr>
        <p:sp>
          <p:nvSpPr>
            <p:cNvPr id="651" name="Google Shape;651;p37"/>
            <p:cNvSpPr txBox="1"/>
            <p:nvPr/>
          </p:nvSpPr>
          <p:spPr>
            <a:xfrm>
              <a:off x="1636775" y="2229700"/>
              <a:ext cx="1177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sz="1100">
                  <a:solidFill>
                    <a:schemeClr val="dk2"/>
                  </a:solidFill>
                </a:rPr>
                <a:t>Google</a:t>
              </a:r>
              <a:endParaRPr b="1" sz="1100">
                <a:solidFill>
                  <a:schemeClr val="dk2"/>
                </a:solidFill>
              </a:endParaRPr>
            </a:p>
            <a:p>
              <a:pPr indent="0" lvl="0" marL="0" rtl="0" algn="ctr">
                <a:spcBef>
                  <a:spcPts val="0"/>
                </a:spcBef>
                <a:spcAft>
                  <a:spcPts val="0"/>
                </a:spcAft>
                <a:buNone/>
              </a:pPr>
              <a:r>
                <a:rPr b="1" lang="ja" sz="1100">
                  <a:solidFill>
                    <a:schemeClr val="dk2"/>
                  </a:solidFill>
                </a:rPr>
                <a:t>アナリティクス</a:t>
              </a:r>
              <a:endParaRPr b="1" sz="1100">
                <a:solidFill>
                  <a:schemeClr val="dk2"/>
                </a:solidFill>
              </a:endParaRPr>
            </a:p>
          </p:txBody>
        </p:sp>
        <p:sp>
          <p:nvSpPr>
            <p:cNvPr id="652" name="Google Shape;652;p37"/>
            <p:cNvSpPr txBox="1"/>
            <p:nvPr/>
          </p:nvSpPr>
          <p:spPr>
            <a:xfrm>
              <a:off x="2932175" y="2305900"/>
              <a:ext cx="1266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Google Ads</a:t>
              </a:r>
              <a:endParaRPr b="1" sz="1100">
                <a:solidFill>
                  <a:schemeClr val="dk2"/>
                </a:solidFill>
              </a:endParaRPr>
            </a:p>
          </p:txBody>
        </p:sp>
        <p:sp>
          <p:nvSpPr>
            <p:cNvPr id="653" name="Google Shape;653;p37"/>
            <p:cNvSpPr txBox="1"/>
            <p:nvPr/>
          </p:nvSpPr>
          <p:spPr>
            <a:xfrm>
              <a:off x="569975" y="2229700"/>
              <a:ext cx="1040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sz="1100">
                  <a:solidFill>
                    <a:schemeClr val="dk2"/>
                  </a:solidFill>
                </a:rPr>
                <a:t>Google BigQuery</a:t>
              </a:r>
              <a:endParaRPr b="1" sz="1100">
                <a:solidFill>
                  <a:schemeClr val="dk2"/>
                </a:solidFill>
              </a:endParaRPr>
            </a:p>
          </p:txBody>
        </p:sp>
        <p:sp>
          <p:nvSpPr>
            <p:cNvPr id="654" name="Google Shape;654;p37"/>
            <p:cNvSpPr txBox="1"/>
            <p:nvPr/>
          </p:nvSpPr>
          <p:spPr>
            <a:xfrm>
              <a:off x="2551175" y="3601300"/>
              <a:ext cx="668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Hunter</a:t>
              </a:r>
              <a:endParaRPr b="1" sz="1100">
                <a:solidFill>
                  <a:schemeClr val="dk2"/>
                </a:solidFill>
              </a:endParaRPr>
            </a:p>
          </p:txBody>
        </p:sp>
        <p:sp>
          <p:nvSpPr>
            <p:cNvPr id="655" name="Google Shape;655;p37"/>
            <p:cNvSpPr txBox="1"/>
            <p:nvPr/>
          </p:nvSpPr>
          <p:spPr>
            <a:xfrm>
              <a:off x="1027175" y="3601300"/>
              <a:ext cx="1177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Facebook広告</a:t>
              </a:r>
              <a:endParaRPr b="1" sz="1100">
                <a:solidFill>
                  <a:schemeClr val="dk2"/>
                </a:solidFill>
              </a:endParaRPr>
            </a:p>
          </p:txBody>
        </p:sp>
        <p:pic>
          <p:nvPicPr>
            <p:cNvPr id="656" name="Google Shape;656;p37"/>
            <p:cNvPicPr preferRelativeResize="0"/>
            <p:nvPr/>
          </p:nvPicPr>
          <p:blipFill>
            <a:blip r:embed="rId3">
              <a:alphaModFix/>
            </a:blip>
            <a:stretch>
              <a:fillRect/>
            </a:stretch>
          </p:blipFill>
          <p:spPr>
            <a:xfrm>
              <a:off x="3180437" y="1760449"/>
              <a:ext cx="554400" cy="554400"/>
            </a:xfrm>
            <a:prstGeom prst="rect">
              <a:avLst/>
            </a:prstGeom>
            <a:noFill/>
            <a:ln>
              <a:noFill/>
            </a:ln>
          </p:spPr>
        </p:pic>
        <p:pic>
          <p:nvPicPr>
            <p:cNvPr id="657" name="Google Shape;657;p37"/>
            <p:cNvPicPr preferRelativeResize="0"/>
            <p:nvPr/>
          </p:nvPicPr>
          <p:blipFill>
            <a:blip r:embed="rId4">
              <a:alphaModFix/>
            </a:blip>
            <a:stretch>
              <a:fillRect/>
            </a:stretch>
          </p:blipFill>
          <p:spPr>
            <a:xfrm>
              <a:off x="2665688" y="3015600"/>
              <a:ext cx="554400" cy="554400"/>
            </a:xfrm>
            <a:prstGeom prst="rect">
              <a:avLst/>
            </a:prstGeom>
            <a:noFill/>
            <a:ln>
              <a:noFill/>
            </a:ln>
          </p:spPr>
        </p:pic>
        <p:pic>
          <p:nvPicPr>
            <p:cNvPr id="658" name="Google Shape;658;p37"/>
            <p:cNvPicPr preferRelativeResize="0"/>
            <p:nvPr/>
          </p:nvPicPr>
          <p:blipFill>
            <a:blip r:embed="rId5">
              <a:alphaModFix/>
            </a:blip>
            <a:stretch>
              <a:fillRect/>
            </a:stretch>
          </p:blipFill>
          <p:spPr>
            <a:xfrm>
              <a:off x="1294309" y="2990359"/>
              <a:ext cx="554400" cy="554400"/>
            </a:xfrm>
            <a:prstGeom prst="rect">
              <a:avLst/>
            </a:prstGeom>
            <a:noFill/>
            <a:ln>
              <a:noFill/>
            </a:ln>
          </p:spPr>
        </p:pic>
        <p:pic>
          <p:nvPicPr>
            <p:cNvPr id="659" name="Google Shape;659;p37"/>
            <p:cNvPicPr preferRelativeResize="0"/>
            <p:nvPr/>
          </p:nvPicPr>
          <p:blipFill>
            <a:blip r:embed="rId6">
              <a:alphaModFix/>
            </a:blip>
            <a:stretch>
              <a:fillRect/>
            </a:stretch>
          </p:blipFill>
          <p:spPr>
            <a:xfrm>
              <a:off x="1980100" y="1691488"/>
              <a:ext cx="554400" cy="554400"/>
            </a:xfrm>
            <a:prstGeom prst="rect">
              <a:avLst/>
            </a:prstGeom>
            <a:noFill/>
            <a:ln>
              <a:noFill/>
            </a:ln>
          </p:spPr>
        </p:pic>
        <p:pic>
          <p:nvPicPr>
            <p:cNvPr id="660" name="Google Shape;660;p37"/>
            <p:cNvPicPr preferRelativeResize="0"/>
            <p:nvPr/>
          </p:nvPicPr>
          <p:blipFill>
            <a:blip r:embed="rId7">
              <a:alphaModFix/>
            </a:blip>
            <a:stretch>
              <a:fillRect/>
            </a:stretch>
          </p:blipFill>
          <p:spPr>
            <a:xfrm>
              <a:off x="818225" y="1694950"/>
              <a:ext cx="554400" cy="554400"/>
            </a:xfrm>
            <a:prstGeom prst="rect">
              <a:avLst/>
            </a:prstGeom>
            <a:noFill/>
            <a:ln>
              <a:noFill/>
            </a:ln>
          </p:spPr>
        </p:pic>
      </p:grpSp>
      <p:sp>
        <p:nvSpPr>
          <p:cNvPr id="661" name="Google Shape;661;p37"/>
          <p:cNvSpPr/>
          <p:nvPr/>
        </p:nvSpPr>
        <p:spPr>
          <a:xfrm>
            <a:off x="4821900" y="1069975"/>
            <a:ext cx="3474000" cy="3129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300">
                <a:solidFill>
                  <a:schemeClr val="lt1"/>
                </a:solidFill>
              </a:rPr>
              <a:t>セールス</a:t>
            </a:r>
            <a:endParaRPr b="1" sz="1200">
              <a:solidFill>
                <a:srgbClr val="FFFFFF"/>
              </a:solidFill>
            </a:endParaRPr>
          </a:p>
        </p:txBody>
      </p:sp>
      <p:pic>
        <p:nvPicPr>
          <p:cNvPr id="662" name="Google Shape;662;p37"/>
          <p:cNvPicPr preferRelativeResize="0"/>
          <p:nvPr/>
        </p:nvPicPr>
        <p:blipFill>
          <a:blip r:embed="rId8">
            <a:alphaModFix/>
          </a:blip>
          <a:stretch>
            <a:fillRect/>
          </a:stretch>
        </p:blipFill>
        <p:spPr>
          <a:xfrm>
            <a:off x="7314140" y="2085615"/>
            <a:ext cx="548700" cy="548700"/>
          </a:xfrm>
          <a:prstGeom prst="rect">
            <a:avLst/>
          </a:prstGeom>
          <a:noFill/>
          <a:ln>
            <a:noFill/>
          </a:ln>
        </p:spPr>
      </p:pic>
      <p:pic>
        <p:nvPicPr>
          <p:cNvPr id="663" name="Google Shape;663;p37"/>
          <p:cNvPicPr preferRelativeResize="0"/>
          <p:nvPr/>
        </p:nvPicPr>
        <p:blipFill rotWithShape="1">
          <a:blip r:embed="rId9">
            <a:alphaModFix/>
          </a:blip>
          <a:srcRect b="0" l="0" r="0" t="0"/>
          <a:stretch/>
        </p:blipFill>
        <p:spPr>
          <a:xfrm>
            <a:off x="6293899" y="2085637"/>
            <a:ext cx="548700" cy="548700"/>
          </a:xfrm>
          <a:prstGeom prst="rect">
            <a:avLst/>
          </a:prstGeom>
          <a:noFill/>
          <a:ln>
            <a:noFill/>
          </a:ln>
        </p:spPr>
      </p:pic>
      <p:pic>
        <p:nvPicPr>
          <p:cNvPr id="664" name="Google Shape;664;p37"/>
          <p:cNvPicPr preferRelativeResize="0"/>
          <p:nvPr/>
        </p:nvPicPr>
        <p:blipFill rotWithShape="1">
          <a:blip r:embed="rId10">
            <a:alphaModFix/>
          </a:blip>
          <a:srcRect b="0" l="0" r="0" t="0"/>
          <a:stretch/>
        </p:blipFill>
        <p:spPr>
          <a:xfrm>
            <a:off x="5645500" y="3241050"/>
            <a:ext cx="660000" cy="660000"/>
          </a:xfrm>
          <a:prstGeom prst="rect">
            <a:avLst/>
          </a:prstGeom>
          <a:noFill/>
          <a:ln>
            <a:noFill/>
          </a:ln>
        </p:spPr>
      </p:pic>
      <p:pic>
        <p:nvPicPr>
          <p:cNvPr id="665" name="Google Shape;665;p37"/>
          <p:cNvPicPr preferRelativeResize="0"/>
          <p:nvPr/>
        </p:nvPicPr>
        <p:blipFill rotWithShape="1">
          <a:blip r:embed="rId11">
            <a:alphaModFix/>
          </a:blip>
          <a:srcRect b="0" l="0" r="0" t="0"/>
          <a:stretch/>
        </p:blipFill>
        <p:spPr>
          <a:xfrm>
            <a:off x="5033150" y="1969575"/>
            <a:ext cx="834975" cy="834975"/>
          </a:xfrm>
          <a:prstGeom prst="rect">
            <a:avLst/>
          </a:prstGeom>
          <a:noFill/>
          <a:ln>
            <a:noFill/>
          </a:ln>
        </p:spPr>
      </p:pic>
      <p:sp>
        <p:nvSpPr>
          <p:cNvPr id="666" name="Google Shape;666;p37"/>
          <p:cNvSpPr txBox="1"/>
          <p:nvPr/>
        </p:nvSpPr>
        <p:spPr>
          <a:xfrm>
            <a:off x="5049246" y="2587575"/>
            <a:ext cx="955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Hubspot</a:t>
            </a:r>
            <a:endParaRPr b="1" sz="1100">
              <a:solidFill>
                <a:schemeClr val="dk2"/>
              </a:solidFill>
            </a:endParaRPr>
          </a:p>
        </p:txBody>
      </p:sp>
      <p:sp>
        <p:nvSpPr>
          <p:cNvPr id="667" name="Google Shape;667;p37"/>
          <p:cNvSpPr txBox="1"/>
          <p:nvPr/>
        </p:nvSpPr>
        <p:spPr>
          <a:xfrm>
            <a:off x="5593600" y="3785800"/>
            <a:ext cx="916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kintone</a:t>
            </a:r>
            <a:endParaRPr b="1" sz="1100">
              <a:solidFill>
                <a:schemeClr val="dk2"/>
              </a:solidFill>
            </a:endParaRPr>
          </a:p>
        </p:txBody>
      </p:sp>
      <p:sp>
        <p:nvSpPr>
          <p:cNvPr id="668" name="Google Shape;668;p37"/>
          <p:cNvSpPr txBox="1"/>
          <p:nvPr/>
        </p:nvSpPr>
        <p:spPr>
          <a:xfrm>
            <a:off x="6167308" y="2587575"/>
            <a:ext cx="955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Airtable</a:t>
            </a:r>
            <a:endParaRPr b="1" sz="1100">
              <a:solidFill>
                <a:schemeClr val="dk2"/>
              </a:solidFill>
            </a:endParaRPr>
          </a:p>
        </p:txBody>
      </p:sp>
      <p:sp>
        <p:nvSpPr>
          <p:cNvPr id="669" name="Google Shape;669;p37"/>
          <p:cNvSpPr txBox="1"/>
          <p:nvPr/>
        </p:nvSpPr>
        <p:spPr>
          <a:xfrm>
            <a:off x="7157898" y="2587575"/>
            <a:ext cx="11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Salesforce</a:t>
            </a:r>
            <a:endParaRPr b="1" sz="1100">
              <a:solidFill>
                <a:schemeClr val="dk2"/>
              </a:solidFill>
            </a:endParaRPr>
          </a:p>
        </p:txBody>
      </p:sp>
      <p:pic>
        <p:nvPicPr>
          <p:cNvPr id="670" name="Google Shape;670;p37"/>
          <p:cNvPicPr preferRelativeResize="0"/>
          <p:nvPr/>
        </p:nvPicPr>
        <p:blipFill>
          <a:blip r:embed="rId12">
            <a:alphaModFix/>
          </a:blip>
          <a:stretch>
            <a:fillRect/>
          </a:stretch>
        </p:blipFill>
        <p:spPr>
          <a:xfrm>
            <a:off x="6800950" y="3217650"/>
            <a:ext cx="728400" cy="728400"/>
          </a:xfrm>
          <a:prstGeom prst="rect">
            <a:avLst/>
          </a:prstGeom>
          <a:noFill/>
          <a:ln>
            <a:noFill/>
          </a:ln>
        </p:spPr>
      </p:pic>
      <p:sp>
        <p:nvSpPr>
          <p:cNvPr id="671" name="Google Shape;671;p37"/>
          <p:cNvSpPr txBox="1"/>
          <p:nvPr/>
        </p:nvSpPr>
        <p:spPr>
          <a:xfrm>
            <a:off x="6736600" y="3785800"/>
            <a:ext cx="1265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Zoho CRM</a:t>
            </a:r>
            <a:endParaRPr b="1" sz="1100">
              <a:solidFill>
                <a:schemeClr val="dk2"/>
              </a:solidFill>
            </a:endParaRPr>
          </a:p>
        </p:txBody>
      </p:sp>
      <p:sp>
        <p:nvSpPr>
          <p:cNvPr id="672" name="Google Shape;672;p37"/>
          <p:cNvSpPr/>
          <p:nvPr/>
        </p:nvSpPr>
        <p:spPr>
          <a:xfrm>
            <a:off x="647300" y="1068400"/>
            <a:ext cx="3474000" cy="3129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300">
                <a:solidFill>
                  <a:schemeClr val="lt1"/>
                </a:solidFill>
              </a:rPr>
              <a:t>マーケティング</a:t>
            </a:r>
            <a:endParaRPr b="1" sz="1200">
              <a:solidFill>
                <a:srgbClr val="FFFFFF"/>
              </a:solidFill>
            </a:endParaRPr>
          </a:p>
        </p:txBody>
      </p:sp>
      <p:sp>
        <p:nvSpPr>
          <p:cNvPr id="673" name="Google Shape;673;p37"/>
          <p:cNvSpPr txBox="1"/>
          <p:nvPr/>
        </p:nvSpPr>
        <p:spPr>
          <a:xfrm>
            <a:off x="477001" y="4706125"/>
            <a:ext cx="775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rgbClr val="434343"/>
                </a:solidFill>
              </a:rPr>
              <a:t>※ ご要望に応じて積極的に連携アプリを追加しておりますので、こちらに記載がない場合でもお気軽にお問い合わせください。</a:t>
            </a:r>
            <a:endParaRPr sz="800">
              <a:solidFill>
                <a:srgbClr val="434343"/>
              </a:solidFill>
            </a:endParaRPr>
          </a:p>
        </p:txBody>
      </p:sp>
      <p:sp>
        <p:nvSpPr>
          <p:cNvPr id="674" name="Google Shape;674;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38"/>
          <p:cNvSpPr txBox="1"/>
          <p:nvPr/>
        </p:nvSpPr>
        <p:spPr>
          <a:xfrm>
            <a:off x="1392350" y="359700"/>
            <a:ext cx="62226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連携アプリケーション②</a:t>
            </a:r>
            <a:endParaRPr b="1" sz="2400">
              <a:solidFill>
                <a:srgbClr val="00C7BE"/>
              </a:solidFill>
              <a:latin typeface="Calibri"/>
              <a:ea typeface="Calibri"/>
              <a:cs typeface="Calibri"/>
              <a:sym typeface="Calibri"/>
            </a:endParaRPr>
          </a:p>
        </p:txBody>
      </p:sp>
      <p:sp>
        <p:nvSpPr>
          <p:cNvPr id="680" name="Google Shape;680;p38"/>
          <p:cNvSpPr/>
          <p:nvPr/>
        </p:nvSpPr>
        <p:spPr>
          <a:xfrm>
            <a:off x="272450" y="1093175"/>
            <a:ext cx="2597700" cy="3129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300">
                <a:solidFill>
                  <a:srgbClr val="FFFFFF"/>
                </a:solidFill>
              </a:rPr>
              <a:t>人事</a:t>
            </a:r>
            <a:endParaRPr b="1" sz="1200">
              <a:solidFill>
                <a:srgbClr val="FFFFFF"/>
              </a:solidFill>
            </a:endParaRPr>
          </a:p>
        </p:txBody>
      </p:sp>
      <p:sp>
        <p:nvSpPr>
          <p:cNvPr id="681" name="Google Shape;681;p38"/>
          <p:cNvSpPr/>
          <p:nvPr/>
        </p:nvSpPr>
        <p:spPr>
          <a:xfrm>
            <a:off x="3282350" y="1093175"/>
            <a:ext cx="2597700" cy="3129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300">
                <a:solidFill>
                  <a:srgbClr val="FFFFFF"/>
                </a:solidFill>
              </a:rPr>
              <a:t>経理</a:t>
            </a:r>
            <a:endParaRPr b="1" sz="1200">
              <a:solidFill>
                <a:srgbClr val="FFFFFF"/>
              </a:solidFill>
            </a:endParaRPr>
          </a:p>
        </p:txBody>
      </p:sp>
      <p:sp>
        <p:nvSpPr>
          <p:cNvPr id="682" name="Google Shape;682;p38"/>
          <p:cNvSpPr/>
          <p:nvPr/>
        </p:nvSpPr>
        <p:spPr>
          <a:xfrm>
            <a:off x="6292250" y="1093175"/>
            <a:ext cx="2597700" cy="3129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300">
                <a:solidFill>
                  <a:srgbClr val="FFFFFF"/>
                </a:solidFill>
              </a:rPr>
              <a:t>プロジェクト管理</a:t>
            </a:r>
            <a:endParaRPr b="1" sz="1200">
              <a:solidFill>
                <a:srgbClr val="FFFFFF"/>
              </a:solidFill>
            </a:endParaRPr>
          </a:p>
        </p:txBody>
      </p:sp>
      <p:grpSp>
        <p:nvGrpSpPr>
          <p:cNvPr id="683" name="Google Shape;683;p38"/>
          <p:cNvGrpSpPr/>
          <p:nvPr/>
        </p:nvGrpSpPr>
        <p:grpSpPr>
          <a:xfrm>
            <a:off x="460323" y="1637873"/>
            <a:ext cx="2377952" cy="3079427"/>
            <a:chOff x="460323" y="1485473"/>
            <a:chExt cx="2377952" cy="3079427"/>
          </a:xfrm>
        </p:grpSpPr>
        <p:pic>
          <p:nvPicPr>
            <p:cNvPr id="684" name="Google Shape;684;p38"/>
            <p:cNvPicPr preferRelativeResize="0"/>
            <p:nvPr/>
          </p:nvPicPr>
          <p:blipFill>
            <a:blip r:embed="rId3">
              <a:alphaModFix/>
            </a:blip>
            <a:stretch>
              <a:fillRect/>
            </a:stretch>
          </p:blipFill>
          <p:spPr>
            <a:xfrm>
              <a:off x="598301" y="1535326"/>
              <a:ext cx="554400" cy="554400"/>
            </a:xfrm>
            <a:prstGeom prst="rect">
              <a:avLst/>
            </a:prstGeom>
            <a:noFill/>
            <a:ln>
              <a:noFill/>
            </a:ln>
          </p:spPr>
        </p:pic>
        <p:pic>
          <p:nvPicPr>
            <p:cNvPr id="685" name="Google Shape;685;p38"/>
            <p:cNvPicPr preferRelativeResize="0"/>
            <p:nvPr/>
          </p:nvPicPr>
          <p:blipFill>
            <a:blip r:embed="rId4">
              <a:alphaModFix/>
            </a:blip>
            <a:stretch>
              <a:fillRect/>
            </a:stretch>
          </p:blipFill>
          <p:spPr>
            <a:xfrm>
              <a:off x="619500" y="2522474"/>
              <a:ext cx="554400" cy="554400"/>
            </a:xfrm>
            <a:prstGeom prst="rect">
              <a:avLst/>
            </a:prstGeom>
            <a:noFill/>
            <a:ln>
              <a:noFill/>
            </a:ln>
          </p:spPr>
        </p:pic>
        <p:pic>
          <p:nvPicPr>
            <p:cNvPr id="686" name="Google Shape;686;p38"/>
            <p:cNvPicPr preferRelativeResize="0"/>
            <p:nvPr/>
          </p:nvPicPr>
          <p:blipFill>
            <a:blip r:embed="rId5">
              <a:alphaModFix/>
            </a:blip>
            <a:stretch>
              <a:fillRect/>
            </a:stretch>
          </p:blipFill>
          <p:spPr>
            <a:xfrm>
              <a:off x="1782902" y="1485473"/>
              <a:ext cx="645925" cy="645925"/>
            </a:xfrm>
            <a:prstGeom prst="rect">
              <a:avLst/>
            </a:prstGeom>
            <a:noFill/>
            <a:ln>
              <a:noFill/>
            </a:ln>
          </p:spPr>
        </p:pic>
        <p:pic>
          <p:nvPicPr>
            <p:cNvPr id="687" name="Google Shape;687;p38"/>
            <p:cNvPicPr preferRelativeResize="0"/>
            <p:nvPr/>
          </p:nvPicPr>
          <p:blipFill>
            <a:blip r:embed="rId6">
              <a:alphaModFix/>
            </a:blip>
            <a:stretch>
              <a:fillRect/>
            </a:stretch>
          </p:blipFill>
          <p:spPr>
            <a:xfrm>
              <a:off x="1771738" y="3565324"/>
              <a:ext cx="645925" cy="645925"/>
            </a:xfrm>
            <a:prstGeom prst="rect">
              <a:avLst/>
            </a:prstGeom>
            <a:noFill/>
            <a:ln>
              <a:noFill/>
            </a:ln>
          </p:spPr>
        </p:pic>
        <p:pic>
          <p:nvPicPr>
            <p:cNvPr id="688" name="Google Shape;688;p38"/>
            <p:cNvPicPr preferRelativeResize="0"/>
            <p:nvPr/>
          </p:nvPicPr>
          <p:blipFill>
            <a:blip r:embed="rId7">
              <a:alphaModFix/>
            </a:blip>
            <a:stretch>
              <a:fillRect/>
            </a:stretch>
          </p:blipFill>
          <p:spPr>
            <a:xfrm>
              <a:off x="1748299" y="2510501"/>
              <a:ext cx="699125" cy="699099"/>
            </a:xfrm>
            <a:prstGeom prst="rect">
              <a:avLst/>
            </a:prstGeom>
            <a:noFill/>
            <a:ln>
              <a:noFill/>
            </a:ln>
          </p:spPr>
        </p:pic>
        <p:pic>
          <p:nvPicPr>
            <p:cNvPr id="689" name="Google Shape;689;p38"/>
            <p:cNvPicPr preferRelativeResize="0"/>
            <p:nvPr/>
          </p:nvPicPr>
          <p:blipFill>
            <a:blip r:embed="rId8">
              <a:alphaModFix/>
            </a:blip>
            <a:stretch>
              <a:fillRect/>
            </a:stretch>
          </p:blipFill>
          <p:spPr>
            <a:xfrm>
              <a:off x="460323" y="3574300"/>
              <a:ext cx="835200" cy="835228"/>
            </a:xfrm>
            <a:prstGeom prst="rect">
              <a:avLst/>
            </a:prstGeom>
            <a:noFill/>
            <a:ln>
              <a:noFill/>
            </a:ln>
          </p:spPr>
        </p:pic>
        <p:sp>
          <p:nvSpPr>
            <p:cNvPr id="690" name="Google Shape;690;p38"/>
            <p:cNvSpPr txBox="1"/>
            <p:nvPr/>
          </p:nvSpPr>
          <p:spPr>
            <a:xfrm>
              <a:off x="493775" y="2077300"/>
              <a:ext cx="835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SmartHR</a:t>
              </a:r>
              <a:endParaRPr b="1" sz="1100">
                <a:solidFill>
                  <a:schemeClr val="dk2"/>
                </a:solidFill>
              </a:endParaRPr>
            </a:p>
          </p:txBody>
        </p:sp>
        <p:sp>
          <p:nvSpPr>
            <p:cNvPr id="691" name="Google Shape;691;p38"/>
            <p:cNvSpPr txBox="1"/>
            <p:nvPr/>
          </p:nvSpPr>
          <p:spPr>
            <a:xfrm>
              <a:off x="1560575" y="2077300"/>
              <a:ext cx="1266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freee人事労務</a:t>
              </a:r>
              <a:endParaRPr b="1" sz="1100">
                <a:solidFill>
                  <a:schemeClr val="dk2"/>
                </a:solidFill>
              </a:endParaRPr>
            </a:p>
          </p:txBody>
        </p:sp>
        <p:sp>
          <p:nvSpPr>
            <p:cNvPr id="692" name="Google Shape;692;p38"/>
            <p:cNvSpPr txBox="1"/>
            <p:nvPr/>
          </p:nvSpPr>
          <p:spPr>
            <a:xfrm>
              <a:off x="1712975" y="3144100"/>
              <a:ext cx="76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カオナビ</a:t>
              </a:r>
              <a:endParaRPr b="1" sz="1100">
                <a:solidFill>
                  <a:schemeClr val="dk2"/>
                </a:solidFill>
              </a:endParaRPr>
            </a:p>
          </p:txBody>
        </p:sp>
        <p:sp>
          <p:nvSpPr>
            <p:cNvPr id="693" name="Google Shape;693;p38"/>
            <p:cNvSpPr txBox="1"/>
            <p:nvPr/>
          </p:nvSpPr>
          <p:spPr>
            <a:xfrm>
              <a:off x="1560575" y="4210900"/>
              <a:ext cx="1277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KING OF TIME</a:t>
              </a:r>
              <a:endParaRPr b="1" sz="1100">
                <a:solidFill>
                  <a:schemeClr val="dk2"/>
                </a:solidFill>
              </a:endParaRPr>
            </a:p>
          </p:txBody>
        </p:sp>
        <p:sp>
          <p:nvSpPr>
            <p:cNvPr id="694" name="Google Shape;694;p38"/>
            <p:cNvSpPr txBox="1"/>
            <p:nvPr/>
          </p:nvSpPr>
          <p:spPr>
            <a:xfrm>
              <a:off x="493775" y="3144100"/>
              <a:ext cx="91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HRBrain</a:t>
              </a:r>
              <a:endParaRPr b="1" sz="1100">
                <a:solidFill>
                  <a:schemeClr val="dk2"/>
                </a:solidFill>
              </a:endParaRPr>
            </a:p>
          </p:txBody>
        </p:sp>
        <p:sp>
          <p:nvSpPr>
            <p:cNvPr id="695" name="Google Shape;695;p38"/>
            <p:cNvSpPr txBox="1"/>
            <p:nvPr/>
          </p:nvSpPr>
          <p:spPr>
            <a:xfrm>
              <a:off x="510513" y="4201050"/>
              <a:ext cx="91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HRMOS</a:t>
              </a:r>
              <a:endParaRPr b="1" sz="1100">
                <a:solidFill>
                  <a:schemeClr val="dk2"/>
                </a:solidFill>
              </a:endParaRPr>
            </a:p>
          </p:txBody>
        </p:sp>
      </p:grpSp>
      <p:grpSp>
        <p:nvGrpSpPr>
          <p:cNvPr id="696" name="Google Shape;696;p38"/>
          <p:cNvGrpSpPr/>
          <p:nvPr/>
        </p:nvGrpSpPr>
        <p:grpSpPr>
          <a:xfrm>
            <a:off x="6427251" y="1740974"/>
            <a:ext cx="2507024" cy="2976326"/>
            <a:chOff x="6427251" y="1588574"/>
            <a:chExt cx="2507024" cy="2976326"/>
          </a:xfrm>
        </p:grpSpPr>
        <p:pic>
          <p:nvPicPr>
            <p:cNvPr id="697" name="Google Shape;697;p38"/>
            <p:cNvPicPr preferRelativeResize="0"/>
            <p:nvPr/>
          </p:nvPicPr>
          <p:blipFill rotWithShape="1">
            <a:blip r:embed="rId9">
              <a:alphaModFix/>
            </a:blip>
            <a:srcRect b="0" l="0" r="0" t="0"/>
            <a:stretch/>
          </p:blipFill>
          <p:spPr>
            <a:xfrm>
              <a:off x="6727599" y="1588574"/>
              <a:ext cx="554400" cy="554400"/>
            </a:xfrm>
            <a:prstGeom prst="rect">
              <a:avLst/>
            </a:prstGeom>
            <a:noFill/>
            <a:ln>
              <a:noFill/>
            </a:ln>
          </p:spPr>
        </p:pic>
        <p:pic>
          <p:nvPicPr>
            <p:cNvPr id="698" name="Google Shape;698;p38"/>
            <p:cNvPicPr preferRelativeResize="0"/>
            <p:nvPr/>
          </p:nvPicPr>
          <p:blipFill>
            <a:blip r:embed="rId10">
              <a:alphaModFix/>
            </a:blip>
            <a:stretch>
              <a:fillRect/>
            </a:stretch>
          </p:blipFill>
          <p:spPr>
            <a:xfrm>
              <a:off x="6772451" y="2643513"/>
              <a:ext cx="464700" cy="464700"/>
            </a:xfrm>
            <a:prstGeom prst="rect">
              <a:avLst/>
            </a:prstGeom>
            <a:noFill/>
            <a:ln>
              <a:noFill/>
            </a:ln>
          </p:spPr>
        </p:pic>
        <p:pic>
          <p:nvPicPr>
            <p:cNvPr id="699" name="Google Shape;699;p38"/>
            <p:cNvPicPr preferRelativeResize="0"/>
            <p:nvPr/>
          </p:nvPicPr>
          <p:blipFill>
            <a:blip r:embed="rId11">
              <a:alphaModFix/>
            </a:blip>
            <a:stretch>
              <a:fillRect/>
            </a:stretch>
          </p:blipFill>
          <p:spPr>
            <a:xfrm>
              <a:off x="7973187" y="3706024"/>
              <a:ext cx="535625" cy="535625"/>
            </a:xfrm>
            <a:prstGeom prst="rect">
              <a:avLst/>
            </a:prstGeom>
            <a:noFill/>
            <a:ln>
              <a:noFill/>
            </a:ln>
          </p:spPr>
        </p:pic>
        <p:pic>
          <p:nvPicPr>
            <p:cNvPr id="700" name="Google Shape;700;p38"/>
            <p:cNvPicPr preferRelativeResize="0"/>
            <p:nvPr/>
          </p:nvPicPr>
          <p:blipFill>
            <a:blip r:embed="rId12">
              <a:alphaModFix/>
            </a:blip>
            <a:stretch>
              <a:fillRect/>
            </a:stretch>
          </p:blipFill>
          <p:spPr>
            <a:xfrm>
              <a:off x="7918059" y="1592772"/>
              <a:ext cx="535607" cy="535607"/>
            </a:xfrm>
            <a:prstGeom prst="rect">
              <a:avLst/>
            </a:prstGeom>
            <a:noFill/>
            <a:ln>
              <a:noFill/>
            </a:ln>
          </p:spPr>
        </p:pic>
        <p:pic>
          <p:nvPicPr>
            <p:cNvPr id="701" name="Google Shape;701;p38"/>
            <p:cNvPicPr preferRelativeResize="0"/>
            <p:nvPr/>
          </p:nvPicPr>
          <p:blipFill>
            <a:blip r:embed="rId13">
              <a:alphaModFix/>
            </a:blip>
            <a:stretch>
              <a:fillRect/>
            </a:stretch>
          </p:blipFill>
          <p:spPr>
            <a:xfrm>
              <a:off x="6727588" y="3714700"/>
              <a:ext cx="554400" cy="554400"/>
            </a:xfrm>
            <a:prstGeom prst="rect">
              <a:avLst/>
            </a:prstGeom>
            <a:noFill/>
            <a:ln>
              <a:noFill/>
            </a:ln>
          </p:spPr>
        </p:pic>
        <p:sp>
          <p:nvSpPr>
            <p:cNvPr id="702" name="Google Shape;702;p38"/>
            <p:cNvSpPr txBox="1"/>
            <p:nvPr/>
          </p:nvSpPr>
          <p:spPr>
            <a:xfrm>
              <a:off x="6665975" y="3144100"/>
              <a:ext cx="76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Backlog</a:t>
              </a:r>
              <a:endParaRPr b="1" sz="1100">
                <a:solidFill>
                  <a:schemeClr val="dk2"/>
                </a:solidFill>
              </a:endParaRPr>
            </a:p>
          </p:txBody>
        </p:sp>
        <p:pic>
          <p:nvPicPr>
            <p:cNvPr id="703" name="Google Shape;703;p38"/>
            <p:cNvPicPr preferRelativeResize="0"/>
            <p:nvPr/>
          </p:nvPicPr>
          <p:blipFill>
            <a:blip r:embed="rId14">
              <a:alphaModFix/>
            </a:blip>
            <a:stretch>
              <a:fillRect/>
            </a:stretch>
          </p:blipFill>
          <p:spPr>
            <a:xfrm>
              <a:off x="7908663" y="2582850"/>
              <a:ext cx="554400" cy="554400"/>
            </a:xfrm>
            <a:prstGeom prst="rect">
              <a:avLst/>
            </a:prstGeom>
            <a:noFill/>
            <a:ln>
              <a:noFill/>
            </a:ln>
          </p:spPr>
        </p:pic>
        <p:sp>
          <p:nvSpPr>
            <p:cNvPr id="704" name="Google Shape;704;p38"/>
            <p:cNvSpPr txBox="1"/>
            <p:nvPr/>
          </p:nvSpPr>
          <p:spPr>
            <a:xfrm>
              <a:off x="6727600" y="2077300"/>
              <a:ext cx="645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asana</a:t>
              </a:r>
              <a:endParaRPr b="1" sz="1100">
                <a:solidFill>
                  <a:schemeClr val="dk2"/>
                </a:solidFill>
              </a:endParaRPr>
            </a:p>
          </p:txBody>
        </p:sp>
        <p:sp>
          <p:nvSpPr>
            <p:cNvPr id="705" name="Google Shape;705;p38"/>
            <p:cNvSpPr txBox="1"/>
            <p:nvPr/>
          </p:nvSpPr>
          <p:spPr>
            <a:xfrm>
              <a:off x="7918050" y="2077300"/>
              <a:ext cx="645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Trello</a:t>
              </a:r>
              <a:endParaRPr b="1" sz="1100">
                <a:solidFill>
                  <a:schemeClr val="dk2"/>
                </a:solidFill>
              </a:endParaRPr>
            </a:p>
          </p:txBody>
        </p:sp>
        <p:sp>
          <p:nvSpPr>
            <p:cNvPr id="706" name="Google Shape;706;p38"/>
            <p:cNvSpPr txBox="1"/>
            <p:nvPr/>
          </p:nvSpPr>
          <p:spPr>
            <a:xfrm>
              <a:off x="7656575" y="3144100"/>
              <a:ext cx="1277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Jilla Software</a:t>
              </a:r>
              <a:endParaRPr b="1" sz="1100">
                <a:solidFill>
                  <a:schemeClr val="dk2"/>
                </a:solidFill>
              </a:endParaRPr>
            </a:p>
          </p:txBody>
        </p:sp>
        <p:sp>
          <p:nvSpPr>
            <p:cNvPr id="707" name="Google Shape;707;p38"/>
            <p:cNvSpPr txBox="1"/>
            <p:nvPr/>
          </p:nvSpPr>
          <p:spPr>
            <a:xfrm>
              <a:off x="6427251" y="4210900"/>
              <a:ext cx="1277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ダンドリワーク</a:t>
              </a:r>
              <a:endParaRPr b="1" sz="1100">
                <a:solidFill>
                  <a:schemeClr val="dk2"/>
                </a:solidFill>
              </a:endParaRPr>
            </a:p>
          </p:txBody>
        </p:sp>
        <p:sp>
          <p:nvSpPr>
            <p:cNvPr id="708" name="Google Shape;708;p38"/>
            <p:cNvSpPr txBox="1"/>
            <p:nvPr/>
          </p:nvSpPr>
          <p:spPr>
            <a:xfrm>
              <a:off x="7918038" y="4210900"/>
              <a:ext cx="699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Github</a:t>
              </a:r>
              <a:endParaRPr b="1" sz="1100">
                <a:solidFill>
                  <a:schemeClr val="dk2"/>
                </a:solidFill>
              </a:endParaRPr>
            </a:p>
          </p:txBody>
        </p:sp>
      </p:grpSp>
      <p:grpSp>
        <p:nvGrpSpPr>
          <p:cNvPr id="709" name="Google Shape;709;p38"/>
          <p:cNvGrpSpPr/>
          <p:nvPr/>
        </p:nvGrpSpPr>
        <p:grpSpPr>
          <a:xfrm>
            <a:off x="3531650" y="1638638"/>
            <a:ext cx="2711400" cy="3141063"/>
            <a:chOff x="3531650" y="1486238"/>
            <a:chExt cx="2711400" cy="3141063"/>
          </a:xfrm>
        </p:grpSpPr>
        <p:pic>
          <p:nvPicPr>
            <p:cNvPr id="710" name="Google Shape;710;p38"/>
            <p:cNvPicPr preferRelativeResize="0"/>
            <p:nvPr/>
          </p:nvPicPr>
          <p:blipFill rotWithShape="1">
            <a:blip r:embed="rId15">
              <a:alphaModFix/>
            </a:blip>
            <a:srcRect b="0" l="0" r="0" t="0"/>
            <a:stretch/>
          </p:blipFill>
          <p:spPr>
            <a:xfrm>
              <a:off x="4897224" y="2672762"/>
              <a:ext cx="554400" cy="554400"/>
            </a:xfrm>
            <a:prstGeom prst="rect">
              <a:avLst/>
            </a:prstGeom>
            <a:noFill/>
            <a:ln>
              <a:noFill/>
            </a:ln>
          </p:spPr>
        </p:pic>
        <p:pic>
          <p:nvPicPr>
            <p:cNvPr id="711" name="Google Shape;711;p38"/>
            <p:cNvPicPr preferRelativeResize="0"/>
            <p:nvPr/>
          </p:nvPicPr>
          <p:blipFill>
            <a:blip r:embed="rId16">
              <a:alphaModFix/>
            </a:blip>
            <a:stretch>
              <a:fillRect/>
            </a:stretch>
          </p:blipFill>
          <p:spPr>
            <a:xfrm>
              <a:off x="3617939" y="1486238"/>
              <a:ext cx="644400" cy="644400"/>
            </a:xfrm>
            <a:prstGeom prst="rect">
              <a:avLst/>
            </a:prstGeom>
            <a:noFill/>
            <a:ln>
              <a:noFill/>
            </a:ln>
          </p:spPr>
        </p:pic>
        <p:pic>
          <p:nvPicPr>
            <p:cNvPr id="712" name="Google Shape;712;p38"/>
            <p:cNvPicPr preferRelativeResize="0"/>
            <p:nvPr/>
          </p:nvPicPr>
          <p:blipFill>
            <a:blip r:embed="rId17">
              <a:alphaModFix/>
            </a:blip>
            <a:stretch>
              <a:fillRect/>
            </a:stretch>
          </p:blipFill>
          <p:spPr>
            <a:xfrm>
              <a:off x="3531650" y="2500138"/>
              <a:ext cx="835200" cy="835200"/>
            </a:xfrm>
            <a:prstGeom prst="rect">
              <a:avLst/>
            </a:prstGeom>
            <a:noFill/>
            <a:ln>
              <a:noFill/>
            </a:ln>
          </p:spPr>
        </p:pic>
        <p:pic>
          <p:nvPicPr>
            <p:cNvPr id="713" name="Google Shape;713;p38"/>
            <p:cNvPicPr preferRelativeResize="0"/>
            <p:nvPr/>
          </p:nvPicPr>
          <p:blipFill>
            <a:blip r:embed="rId18">
              <a:alphaModFix/>
            </a:blip>
            <a:stretch>
              <a:fillRect/>
            </a:stretch>
          </p:blipFill>
          <p:spPr>
            <a:xfrm>
              <a:off x="4778763" y="3556225"/>
              <a:ext cx="835200" cy="835200"/>
            </a:xfrm>
            <a:prstGeom prst="rect">
              <a:avLst/>
            </a:prstGeom>
            <a:noFill/>
            <a:ln>
              <a:noFill/>
            </a:ln>
          </p:spPr>
        </p:pic>
        <p:sp>
          <p:nvSpPr>
            <p:cNvPr id="714" name="Google Shape;714;p38"/>
            <p:cNvSpPr txBox="1"/>
            <p:nvPr/>
          </p:nvSpPr>
          <p:spPr>
            <a:xfrm>
              <a:off x="4141250" y="4134700"/>
              <a:ext cx="2101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sz="1000">
                  <a:solidFill>
                    <a:schemeClr val="dk2"/>
                  </a:solidFill>
                </a:rPr>
                <a:t>ジョブカン</a:t>
              </a:r>
              <a:endParaRPr b="1" sz="1000">
                <a:solidFill>
                  <a:schemeClr val="dk2"/>
                </a:solidFill>
              </a:endParaRPr>
            </a:p>
            <a:p>
              <a:pPr indent="0" lvl="0" marL="0" rtl="0" algn="ctr">
                <a:spcBef>
                  <a:spcPts val="0"/>
                </a:spcBef>
                <a:spcAft>
                  <a:spcPts val="0"/>
                </a:spcAft>
                <a:buNone/>
              </a:pPr>
              <a:r>
                <a:rPr b="1" lang="ja" sz="1000">
                  <a:solidFill>
                    <a:schemeClr val="dk2"/>
                  </a:solidFill>
                </a:rPr>
                <a:t>経費精算・ワークフロー</a:t>
              </a:r>
              <a:endParaRPr b="1" sz="1000">
                <a:solidFill>
                  <a:schemeClr val="dk2"/>
                </a:solidFill>
              </a:endParaRPr>
            </a:p>
          </p:txBody>
        </p:sp>
        <p:sp>
          <p:nvSpPr>
            <p:cNvPr id="715" name="Google Shape;715;p38"/>
            <p:cNvSpPr txBox="1"/>
            <p:nvPr/>
          </p:nvSpPr>
          <p:spPr>
            <a:xfrm>
              <a:off x="3541775" y="2077300"/>
              <a:ext cx="91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freee会計</a:t>
              </a:r>
              <a:endParaRPr b="1" sz="1100">
                <a:solidFill>
                  <a:schemeClr val="dk2"/>
                </a:solidFill>
              </a:endParaRPr>
            </a:p>
          </p:txBody>
        </p:sp>
        <p:sp>
          <p:nvSpPr>
            <p:cNvPr id="716" name="Google Shape;716;p38"/>
            <p:cNvSpPr txBox="1"/>
            <p:nvPr/>
          </p:nvSpPr>
          <p:spPr>
            <a:xfrm>
              <a:off x="4456175" y="2001100"/>
              <a:ext cx="1488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sz="1000">
                  <a:solidFill>
                    <a:schemeClr val="dk2"/>
                  </a:solidFill>
                </a:rPr>
                <a:t>マネーフォワード</a:t>
              </a:r>
              <a:endParaRPr b="1" sz="1000">
                <a:solidFill>
                  <a:schemeClr val="dk2"/>
                </a:solidFill>
              </a:endParaRPr>
            </a:p>
            <a:p>
              <a:pPr indent="0" lvl="0" marL="0" rtl="0" algn="ctr">
                <a:spcBef>
                  <a:spcPts val="0"/>
                </a:spcBef>
                <a:spcAft>
                  <a:spcPts val="0"/>
                </a:spcAft>
                <a:buNone/>
              </a:pPr>
              <a:r>
                <a:rPr b="1" lang="ja" sz="1000">
                  <a:solidFill>
                    <a:schemeClr val="dk2"/>
                  </a:solidFill>
                </a:rPr>
                <a:t>クラウド請求書</a:t>
              </a:r>
              <a:endParaRPr b="1" sz="1000">
                <a:solidFill>
                  <a:schemeClr val="dk2"/>
                </a:solidFill>
              </a:endParaRPr>
            </a:p>
          </p:txBody>
        </p:sp>
        <p:pic>
          <p:nvPicPr>
            <p:cNvPr id="717" name="Google Shape;717;p38"/>
            <p:cNvPicPr preferRelativeResize="0"/>
            <p:nvPr/>
          </p:nvPicPr>
          <p:blipFill>
            <a:blip r:embed="rId19">
              <a:alphaModFix/>
            </a:blip>
            <a:stretch>
              <a:fillRect/>
            </a:stretch>
          </p:blipFill>
          <p:spPr>
            <a:xfrm>
              <a:off x="4903013" y="1547575"/>
              <a:ext cx="554400" cy="554400"/>
            </a:xfrm>
            <a:prstGeom prst="rect">
              <a:avLst/>
            </a:prstGeom>
            <a:noFill/>
            <a:ln>
              <a:noFill/>
            </a:ln>
          </p:spPr>
        </p:pic>
        <p:sp>
          <p:nvSpPr>
            <p:cNvPr id="718" name="Google Shape;718;p38"/>
            <p:cNvSpPr txBox="1"/>
            <p:nvPr/>
          </p:nvSpPr>
          <p:spPr>
            <a:xfrm>
              <a:off x="3726950" y="3144100"/>
              <a:ext cx="76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board</a:t>
              </a:r>
              <a:endParaRPr b="1" sz="1100">
                <a:solidFill>
                  <a:schemeClr val="dk2"/>
                </a:solidFill>
              </a:endParaRPr>
            </a:p>
          </p:txBody>
        </p:sp>
        <p:sp>
          <p:nvSpPr>
            <p:cNvPr id="719" name="Google Shape;719;p38"/>
            <p:cNvSpPr txBox="1"/>
            <p:nvPr/>
          </p:nvSpPr>
          <p:spPr>
            <a:xfrm>
              <a:off x="4837175" y="3144100"/>
              <a:ext cx="76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Misoca</a:t>
              </a:r>
              <a:endParaRPr b="1" sz="1100">
                <a:solidFill>
                  <a:schemeClr val="dk2"/>
                </a:solidFill>
              </a:endParaRPr>
            </a:p>
          </p:txBody>
        </p:sp>
        <p:pic>
          <p:nvPicPr>
            <p:cNvPr id="720" name="Google Shape;720;p38"/>
            <p:cNvPicPr preferRelativeResize="0"/>
            <p:nvPr/>
          </p:nvPicPr>
          <p:blipFill>
            <a:blip r:embed="rId20">
              <a:alphaModFix/>
            </a:blip>
            <a:stretch>
              <a:fillRect/>
            </a:stretch>
          </p:blipFill>
          <p:spPr>
            <a:xfrm>
              <a:off x="3728825" y="3700988"/>
              <a:ext cx="464400" cy="464400"/>
            </a:xfrm>
            <a:prstGeom prst="rect">
              <a:avLst/>
            </a:prstGeom>
            <a:noFill/>
            <a:ln>
              <a:noFill/>
            </a:ln>
          </p:spPr>
        </p:pic>
        <p:sp>
          <p:nvSpPr>
            <p:cNvPr id="721" name="Google Shape;721;p38"/>
            <p:cNvSpPr txBox="1"/>
            <p:nvPr/>
          </p:nvSpPr>
          <p:spPr>
            <a:xfrm>
              <a:off x="3676925" y="4210900"/>
              <a:ext cx="644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Stripe</a:t>
              </a:r>
              <a:endParaRPr b="1" sz="1100">
                <a:solidFill>
                  <a:schemeClr val="dk2"/>
                </a:solidFill>
              </a:endParaRPr>
            </a:p>
          </p:txBody>
        </p:sp>
      </p:grpSp>
      <p:sp>
        <p:nvSpPr>
          <p:cNvPr id="722" name="Google Shape;722;p38"/>
          <p:cNvSpPr txBox="1"/>
          <p:nvPr/>
        </p:nvSpPr>
        <p:spPr>
          <a:xfrm>
            <a:off x="248401" y="4706125"/>
            <a:ext cx="775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rgbClr val="434343"/>
                </a:solidFill>
              </a:rPr>
              <a:t>※ ご要望に応じて積極的に連携アプリを追加しておりますので、こちらに記載がない場合でもお気軽にお問い合わせください。</a:t>
            </a:r>
            <a:endParaRPr sz="800">
              <a:solidFill>
                <a:srgbClr val="434343"/>
              </a:solidFill>
            </a:endParaRPr>
          </a:p>
        </p:txBody>
      </p:sp>
      <p:sp>
        <p:nvSpPr>
          <p:cNvPr id="723" name="Google Shape;723;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39"/>
          <p:cNvSpPr txBox="1"/>
          <p:nvPr/>
        </p:nvSpPr>
        <p:spPr>
          <a:xfrm>
            <a:off x="1392350" y="359700"/>
            <a:ext cx="62226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連携アプリケーション③</a:t>
            </a:r>
            <a:endParaRPr b="1" sz="2400">
              <a:solidFill>
                <a:srgbClr val="00C7BE"/>
              </a:solidFill>
              <a:latin typeface="Calibri"/>
              <a:ea typeface="Calibri"/>
              <a:cs typeface="Calibri"/>
              <a:sym typeface="Calibri"/>
            </a:endParaRPr>
          </a:p>
        </p:txBody>
      </p:sp>
      <p:sp>
        <p:nvSpPr>
          <p:cNvPr id="729" name="Google Shape;729;p39"/>
          <p:cNvSpPr/>
          <p:nvPr/>
        </p:nvSpPr>
        <p:spPr>
          <a:xfrm>
            <a:off x="580925" y="1093175"/>
            <a:ext cx="3444000" cy="3129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300">
                <a:solidFill>
                  <a:srgbClr val="FFFFFF"/>
                </a:solidFill>
              </a:rPr>
              <a:t>コミュニケーションツール</a:t>
            </a:r>
            <a:endParaRPr b="1" sz="1200">
              <a:solidFill>
                <a:srgbClr val="FFFFFF"/>
              </a:solidFill>
            </a:endParaRPr>
          </a:p>
        </p:txBody>
      </p:sp>
      <p:pic>
        <p:nvPicPr>
          <p:cNvPr id="730" name="Google Shape;730;p39"/>
          <p:cNvPicPr preferRelativeResize="0"/>
          <p:nvPr/>
        </p:nvPicPr>
        <p:blipFill>
          <a:blip r:embed="rId3">
            <a:alphaModFix/>
          </a:blip>
          <a:stretch>
            <a:fillRect/>
          </a:stretch>
        </p:blipFill>
        <p:spPr>
          <a:xfrm>
            <a:off x="2225513" y="2682000"/>
            <a:ext cx="554400" cy="554400"/>
          </a:xfrm>
          <a:prstGeom prst="rect">
            <a:avLst/>
          </a:prstGeom>
          <a:noFill/>
          <a:ln>
            <a:noFill/>
          </a:ln>
        </p:spPr>
      </p:pic>
      <p:grpSp>
        <p:nvGrpSpPr>
          <p:cNvPr id="731" name="Google Shape;731;p39"/>
          <p:cNvGrpSpPr/>
          <p:nvPr/>
        </p:nvGrpSpPr>
        <p:grpSpPr>
          <a:xfrm>
            <a:off x="381925" y="1636112"/>
            <a:ext cx="4236400" cy="3043888"/>
            <a:chOff x="381925" y="1559912"/>
            <a:chExt cx="4236400" cy="3043888"/>
          </a:xfrm>
        </p:grpSpPr>
        <p:pic>
          <p:nvPicPr>
            <p:cNvPr id="732" name="Google Shape;732;p39"/>
            <p:cNvPicPr preferRelativeResize="0"/>
            <p:nvPr/>
          </p:nvPicPr>
          <p:blipFill>
            <a:blip r:embed="rId4">
              <a:alphaModFix/>
            </a:blip>
            <a:stretch>
              <a:fillRect/>
            </a:stretch>
          </p:blipFill>
          <p:spPr>
            <a:xfrm>
              <a:off x="508965" y="1562400"/>
              <a:ext cx="548700" cy="548700"/>
            </a:xfrm>
            <a:prstGeom prst="rect">
              <a:avLst/>
            </a:prstGeom>
            <a:noFill/>
            <a:ln>
              <a:noFill/>
            </a:ln>
          </p:spPr>
        </p:pic>
        <p:sp>
          <p:nvSpPr>
            <p:cNvPr id="733" name="Google Shape;733;p39"/>
            <p:cNvSpPr txBox="1"/>
            <p:nvPr/>
          </p:nvSpPr>
          <p:spPr>
            <a:xfrm>
              <a:off x="508975" y="2073500"/>
              <a:ext cx="728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Slack</a:t>
              </a:r>
              <a:endParaRPr b="1" sz="1100">
                <a:solidFill>
                  <a:schemeClr val="dk2"/>
                </a:solidFill>
              </a:endParaRPr>
            </a:p>
          </p:txBody>
        </p:sp>
        <p:pic>
          <p:nvPicPr>
            <p:cNvPr id="734" name="Google Shape;734;p39"/>
            <p:cNvPicPr preferRelativeResize="0"/>
            <p:nvPr/>
          </p:nvPicPr>
          <p:blipFill rotWithShape="1">
            <a:blip r:embed="rId5">
              <a:alphaModFix/>
            </a:blip>
            <a:srcRect b="0" l="0" r="0" t="0"/>
            <a:stretch/>
          </p:blipFill>
          <p:spPr>
            <a:xfrm>
              <a:off x="1360212" y="1559912"/>
              <a:ext cx="548699" cy="548699"/>
            </a:xfrm>
            <a:prstGeom prst="rect">
              <a:avLst/>
            </a:prstGeom>
            <a:noFill/>
            <a:ln>
              <a:noFill/>
            </a:ln>
          </p:spPr>
        </p:pic>
        <p:sp>
          <p:nvSpPr>
            <p:cNvPr id="735" name="Google Shape;735;p39"/>
            <p:cNvSpPr txBox="1"/>
            <p:nvPr/>
          </p:nvSpPr>
          <p:spPr>
            <a:xfrm>
              <a:off x="1242338" y="2059175"/>
              <a:ext cx="1066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Chatwork</a:t>
              </a:r>
              <a:endParaRPr b="1" sz="1100">
                <a:solidFill>
                  <a:schemeClr val="dk2"/>
                </a:solidFill>
              </a:endParaRPr>
            </a:p>
          </p:txBody>
        </p:sp>
        <p:pic>
          <p:nvPicPr>
            <p:cNvPr id="736" name="Google Shape;736;p39"/>
            <p:cNvPicPr preferRelativeResize="0"/>
            <p:nvPr/>
          </p:nvPicPr>
          <p:blipFill rotWithShape="1">
            <a:blip r:embed="rId6">
              <a:alphaModFix/>
            </a:blip>
            <a:srcRect b="0" l="0" r="0" t="0"/>
            <a:stretch/>
          </p:blipFill>
          <p:spPr>
            <a:xfrm>
              <a:off x="2380749" y="1568512"/>
              <a:ext cx="548700" cy="548700"/>
            </a:xfrm>
            <a:prstGeom prst="rect">
              <a:avLst/>
            </a:prstGeom>
            <a:noFill/>
            <a:ln>
              <a:noFill/>
            </a:ln>
          </p:spPr>
        </p:pic>
        <p:sp>
          <p:nvSpPr>
            <p:cNvPr id="737" name="Google Shape;737;p39"/>
            <p:cNvSpPr txBox="1"/>
            <p:nvPr/>
          </p:nvSpPr>
          <p:spPr>
            <a:xfrm>
              <a:off x="2155775" y="2067788"/>
              <a:ext cx="1449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LINE WORKS</a:t>
              </a:r>
              <a:endParaRPr b="1" sz="1100">
                <a:solidFill>
                  <a:schemeClr val="dk2"/>
                </a:solidFill>
              </a:endParaRPr>
            </a:p>
          </p:txBody>
        </p:sp>
        <p:pic>
          <p:nvPicPr>
            <p:cNvPr id="738" name="Google Shape;738;p39"/>
            <p:cNvPicPr preferRelativeResize="0"/>
            <p:nvPr/>
          </p:nvPicPr>
          <p:blipFill rotWithShape="1">
            <a:blip r:embed="rId7">
              <a:alphaModFix/>
            </a:blip>
            <a:srcRect b="0" l="0" r="0" t="0"/>
            <a:stretch/>
          </p:blipFill>
          <p:spPr>
            <a:xfrm>
              <a:off x="775025" y="3641447"/>
              <a:ext cx="728400" cy="728400"/>
            </a:xfrm>
            <a:prstGeom prst="rect">
              <a:avLst/>
            </a:prstGeom>
            <a:noFill/>
            <a:ln>
              <a:noFill/>
            </a:ln>
          </p:spPr>
        </p:pic>
        <p:sp>
          <p:nvSpPr>
            <p:cNvPr id="739" name="Google Shape;739;p39"/>
            <p:cNvSpPr txBox="1"/>
            <p:nvPr/>
          </p:nvSpPr>
          <p:spPr>
            <a:xfrm>
              <a:off x="803675" y="4249800"/>
              <a:ext cx="728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Zoom</a:t>
              </a:r>
              <a:endParaRPr b="1" sz="1100">
                <a:solidFill>
                  <a:schemeClr val="dk2"/>
                </a:solidFill>
              </a:endParaRPr>
            </a:p>
          </p:txBody>
        </p:sp>
        <p:pic>
          <p:nvPicPr>
            <p:cNvPr id="740" name="Google Shape;740;p39"/>
            <p:cNvPicPr preferRelativeResize="0"/>
            <p:nvPr/>
          </p:nvPicPr>
          <p:blipFill>
            <a:blip r:embed="rId8">
              <a:alphaModFix/>
            </a:blip>
            <a:stretch>
              <a:fillRect/>
            </a:stretch>
          </p:blipFill>
          <p:spPr>
            <a:xfrm>
              <a:off x="550973" y="2660175"/>
              <a:ext cx="464700" cy="464700"/>
            </a:xfrm>
            <a:prstGeom prst="rect">
              <a:avLst/>
            </a:prstGeom>
            <a:noFill/>
            <a:ln>
              <a:noFill/>
            </a:ln>
          </p:spPr>
        </p:pic>
        <p:sp>
          <p:nvSpPr>
            <p:cNvPr id="741" name="Google Shape;741;p39"/>
            <p:cNvSpPr txBox="1"/>
            <p:nvPr/>
          </p:nvSpPr>
          <p:spPr>
            <a:xfrm>
              <a:off x="381925" y="3094950"/>
              <a:ext cx="955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Intercom</a:t>
              </a:r>
              <a:endParaRPr b="1" sz="1100">
                <a:solidFill>
                  <a:schemeClr val="dk2"/>
                </a:solidFill>
              </a:endParaRPr>
            </a:p>
          </p:txBody>
        </p:sp>
        <p:pic>
          <p:nvPicPr>
            <p:cNvPr id="742" name="Google Shape;742;p39"/>
            <p:cNvPicPr preferRelativeResize="0"/>
            <p:nvPr/>
          </p:nvPicPr>
          <p:blipFill>
            <a:blip r:embed="rId9">
              <a:alphaModFix/>
            </a:blip>
            <a:stretch>
              <a:fillRect/>
            </a:stretch>
          </p:blipFill>
          <p:spPr>
            <a:xfrm>
              <a:off x="1341538" y="2611163"/>
              <a:ext cx="554400" cy="554400"/>
            </a:xfrm>
            <a:prstGeom prst="rect">
              <a:avLst/>
            </a:prstGeom>
            <a:noFill/>
            <a:ln>
              <a:noFill/>
            </a:ln>
          </p:spPr>
        </p:pic>
        <p:sp>
          <p:nvSpPr>
            <p:cNvPr id="743" name="Google Shape;743;p39"/>
            <p:cNvSpPr txBox="1"/>
            <p:nvPr/>
          </p:nvSpPr>
          <p:spPr>
            <a:xfrm>
              <a:off x="1221938" y="3105425"/>
              <a:ext cx="955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Zendesk</a:t>
              </a:r>
              <a:endParaRPr b="1" sz="1100">
                <a:solidFill>
                  <a:schemeClr val="dk2"/>
                </a:solidFill>
              </a:endParaRPr>
            </a:p>
          </p:txBody>
        </p:sp>
        <p:pic>
          <p:nvPicPr>
            <p:cNvPr id="744" name="Google Shape;744;p39"/>
            <p:cNvPicPr preferRelativeResize="0"/>
            <p:nvPr/>
          </p:nvPicPr>
          <p:blipFill>
            <a:blip r:embed="rId10">
              <a:alphaModFix/>
            </a:blip>
            <a:stretch>
              <a:fillRect/>
            </a:stretch>
          </p:blipFill>
          <p:spPr>
            <a:xfrm>
              <a:off x="3236975" y="2555238"/>
              <a:ext cx="554400" cy="554400"/>
            </a:xfrm>
            <a:prstGeom prst="rect">
              <a:avLst/>
            </a:prstGeom>
            <a:noFill/>
            <a:ln>
              <a:noFill/>
            </a:ln>
          </p:spPr>
        </p:pic>
        <p:sp>
          <p:nvSpPr>
            <p:cNvPr id="745" name="Google Shape;745;p39"/>
            <p:cNvSpPr txBox="1"/>
            <p:nvPr/>
          </p:nvSpPr>
          <p:spPr>
            <a:xfrm>
              <a:off x="2928725" y="3102488"/>
              <a:ext cx="168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Microsoft Teams</a:t>
              </a:r>
              <a:endParaRPr b="1" sz="1100">
                <a:solidFill>
                  <a:schemeClr val="dk2"/>
                </a:solidFill>
              </a:endParaRPr>
            </a:p>
          </p:txBody>
        </p:sp>
        <p:sp>
          <p:nvSpPr>
            <p:cNvPr id="746" name="Google Shape;746;p39"/>
            <p:cNvSpPr txBox="1"/>
            <p:nvPr/>
          </p:nvSpPr>
          <p:spPr>
            <a:xfrm>
              <a:off x="2057500" y="3105425"/>
              <a:ext cx="11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Workplace</a:t>
              </a:r>
              <a:endParaRPr b="1" sz="1100">
                <a:solidFill>
                  <a:schemeClr val="dk2"/>
                </a:solidFill>
              </a:endParaRPr>
            </a:p>
          </p:txBody>
        </p:sp>
        <p:pic>
          <p:nvPicPr>
            <p:cNvPr id="747" name="Google Shape;747;p39"/>
            <p:cNvPicPr preferRelativeResize="0"/>
            <p:nvPr/>
          </p:nvPicPr>
          <p:blipFill>
            <a:blip r:embed="rId11">
              <a:alphaModFix/>
            </a:blip>
            <a:stretch>
              <a:fillRect/>
            </a:stretch>
          </p:blipFill>
          <p:spPr>
            <a:xfrm>
              <a:off x="1924550" y="3733625"/>
              <a:ext cx="464400" cy="464400"/>
            </a:xfrm>
            <a:prstGeom prst="rect">
              <a:avLst/>
            </a:prstGeom>
            <a:noFill/>
            <a:ln>
              <a:noFill/>
            </a:ln>
          </p:spPr>
        </p:pic>
        <p:sp>
          <p:nvSpPr>
            <p:cNvPr id="748" name="Google Shape;748;p39"/>
            <p:cNvSpPr txBox="1"/>
            <p:nvPr/>
          </p:nvSpPr>
          <p:spPr>
            <a:xfrm>
              <a:off x="1873150" y="4249800"/>
              <a:ext cx="66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LINE</a:t>
              </a:r>
              <a:endParaRPr b="1" sz="1100">
                <a:solidFill>
                  <a:schemeClr val="dk2"/>
                </a:solidFill>
              </a:endParaRPr>
            </a:p>
          </p:txBody>
        </p:sp>
        <p:pic>
          <p:nvPicPr>
            <p:cNvPr id="749" name="Google Shape;749;p39"/>
            <p:cNvPicPr preferRelativeResize="0"/>
            <p:nvPr/>
          </p:nvPicPr>
          <p:blipFill rotWithShape="1">
            <a:blip r:embed="rId12">
              <a:alphaModFix/>
            </a:blip>
            <a:srcRect b="0" l="347" r="347" t="0"/>
            <a:stretch/>
          </p:blipFill>
          <p:spPr>
            <a:xfrm>
              <a:off x="3021300" y="3733475"/>
              <a:ext cx="464700" cy="464700"/>
            </a:xfrm>
            <a:prstGeom prst="rect">
              <a:avLst/>
            </a:prstGeom>
            <a:noFill/>
            <a:ln>
              <a:noFill/>
            </a:ln>
          </p:spPr>
        </p:pic>
        <p:sp>
          <p:nvSpPr>
            <p:cNvPr id="750" name="Google Shape;750;p39"/>
            <p:cNvSpPr txBox="1"/>
            <p:nvPr/>
          </p:nvSpPr>
          <p:spPr>
            <a:xfrm>
              <a:off x="2615300" y="4249800"/>
              <a:ext cx="1859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LINE公式アカウント</a:t>
              </a:r>
              <a:endParaRPr b="1" sz="1100">
                <a:solidFill>
                  <a:schemeClr val="dk2"/>
                </a:solidFill>
              </a:endParaRPr>
            </a:p>
          </p:txBody>
        </p:sp>
        <p:sp>
          <p:nvSpPr>
            <p:cNvPr id="751" name="Google Shape;751;p39"/>
            <p:cNvSpPr txBox="1"/>
            <p:nvPr/>
          </p:nvSpPr>
          <p:spPr>
            <a:xfrm>
              <a:off x="3313175" y="2077288"/>
              <a:ext cx="76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Gmail</a:t>
              </a:r>
              <a:endParaRPr b="1" sz="1100">
                <a:solidFill>
                  <a:schemeClr val="dk2"/>
                </a:solidFill>
              </a:endParaRPr>
            </a:p>
          </p:txBody>
        </p:sp>
        <p:pic>
          <p:nvPicPr>
            <p:cNvPr id="752" name="Google Shape;752;p39"/>
            <p:cNvPicPr preferRelativeResize="0"/>
            <p:nvPr/>
          </p:nvPicPr>
          <p:blipFill>
            <a:blip r:embed="rId13">
              <a:alphaModFix/>
            </a:blip>
            <a:stretch>
              <a:fillRect/>
            </a:stretch>
          </p:blipFill>
          <p:spPr>
            <a:xfrm>
              <a:off x="3363900" y="1565638"/>
              <a:ext cx="554400" cy="554400"/>
            </a:xfrm>
            <a:prstGeom prst="rect">
              <a:avLst/>
            </a:prstGeom>
            <a:noFill/>
            <a:ln>
              <a:noFill/>
            </a:ln>
          </p:spPr>
        </p:pic>
      </p:grpSp>
      <p:sp>
        <p:nvSpPr>
          <p:cNvPr id="753" name="Google Shape;753;p39"/>
          <p:cNvSpPr/>
          <p:nvPr/>
        </p:nvSpPr>
        <p:spPr>
          <a:xfrm>
            <a:off x="5085294" y="1093175"/>
            <a:ext cx="3444000" cy="3129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300">
                <a:solidFill>
                  <a:srgbClr val="FFFFFF"/>
                </a:solidFill>
              </a:rPr>
              <a:t>一般業務</a:t>
            </a:r>
            <a:endParaRPr b="1" sz="1200">
              <a:solidFill>
                <a:srgbClr val="FFFFFF"/>
              </a:solidFill>
            </a:endParaRPr>
          </a:p>
        </p:txBody>
      </p:sp>
      <p:sp>
        <p:nvSpPr>
          <p:cNvPr id="754" name="Google Shape;754;p39"/>
          <p:cNvSpPr txBox="1"/>
          <p:nvPr/>
        </p:nvSpPr>
        <p:spPr>
          <a:xfrm>
            <a:off x="6466004" y="3833334"/>
            <a:ext cx="668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Notion</a:t>
            </a:r>
            <a:endParaRPr b="1" sz="1100">
              <a:solidFill>
                <a:schemeClr val="dk2"/>
              </a:solidFill>
            </a:endParaRPr>
          </a:p>
        </p:txBody>
      </p:sp>
      <p:pic>
        <p:nvPicPr>
          <p:cNvPr id="755" name="Google Shape;755;p39"/>
          <p:cNvPicPr preferRelativeResize="0"/>
          <p:nvPr/>
        </p:nvPicPr>
        <p:blipFill>
          <a:blip r:embed="rId14">
            <a:alphaModFix/>
          </a:blip>
          <a:stretch>
            <a:fillRect/>
          </a:stretch>
        </p:blipFill>
        <p:spPr>
          <a:xfrm>
            <a:off x="7860915" y="2093712"/>
            <a:ext cx="547200" cy="547200"/>
          </a:xfrm>
          <a:prstGeom prst="rect">
            <a:avLst/>
          </a:prstGeom>
          <a:noFill/>
          <a:ln>
            <a:noFill/>
          </a:ln>
        </p:spPr>
      </p:pic>
      <p:pic>
        <p:nvPicPr>
          <p:cNvPr id="756" name="Google Shape;756;p39"/>
          <p:cNvPicPr preferRelativeResize="0"/>
          <p:nvPr/>
        </p:nvPicPr>
        <p:blipFill>
          <a:blip r:embed="rId15">
            <a:alphaModFix/>
          </a:blip>
          <a:stretch>
            <a:fillRect/>
          </a:stretch>
        </p:blipFill>
        <p:spPr>
          <a:xfrm>
            <a:off x="6472790" y="2092940"/>
            <a:ext cx="548700" cy="548700"/>
          </a:xfrm>
          <a:prstGeom prst="rect">
            <a:avLst/>
          </a:prstGeom>
          <a:noFill/>
          <a:ln>
            <a:noFill/>
          </a:ln>
        </p:spPr>
      </p:pic>
      <p:pic>
        <p:nvPicPr>
          <p:cNvPr id="757" name="Google Shape;757;p39"/>
          <p:cNvPicPr preferRelativeResize="0"/>
          <p:nvPr/>
        </p:nvPicPr>
        <p:blipFill>
          <a:blip r:embed="rId16">
            <a:alphaModFix/>
          </a:blip>
          <a:stretch>
            <a:fillRect/>
          </a:stretch>
        </p:blipFill>
        <p:spPr>
          <a:xfrm>
            <a:off x="6492256" y="3335428"/>
            <a:ext cx="554400" cy="554400"/>
          </a:xfrm>
          <a:prstGeom prst="rect">
            <a:avLst/>
          </a:prstGeom>
          <a:noFill/>
          <a:ln>
            <a:noFill/>
          </a:ln>
        </p:spPr>
      </p:pic>
      <p:sp>
        <p:nvSpPr>
          <p:cNvPr id="758" name="Google Shape;758;p39"/>
          <p:cNvSpPr txBox="1"/>
          <p:nvPr/>
        </p:nvSpPr>
        <p:spPr>
          <a:xfrm>
            <a:off x="6228064" y="2616631"/>
            <a:ext cx="1077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sz="1100">
                <a:solidFill>
                  <a:schemeClr val="dk2"/>
                </a:solidFill>
              </a:rPr>
              <a:t>Google</a:t>
            </a:r>
            <a:endParaRPr b="1" sz="1100">
              <a:solidFill>
                <a:schemeClr val="dk2"/>
              </a:solidFill>
            </a:endParaRPr>
          </a:p>
          <a:p>
            <a:pPr indent="0" lvl="0" marL="0" rtl="0" algn="ctr">
              <a:spcBef>
                <a:spcPts val="0"/>
              </a:spcBef>
              <a:spcAft>
                <a:spcPts val="0"/>
              </a:spcAft>
              <a:buNone/>
            </a:pPr>
            <a:r>
              <a:rPr b="1" lang="ja" sz="1100">
                <a:solidFill>
                  <a:schemeClr val="dk2"/>
                </a:solidFill>
              </a:rPr>
              <a:t>ドキュメント</a:t>
            </a:r>
            <a:endParaRPr b="1" sz="1100">
              <a:solidFill>
                <a:schemeClr val="dk2"/>
              </a:solidFill>
            </a:endParaRPr>
          </a:p>
        </p:txBody>
      </p:sp>
      <p:sp>
        <p:nvSpPr>
          <p:cNvPr id="759" name="Google Shape;759;p39"/>
          <p:cNvSpPr txBox="1"/>
          <p:nvPr/>
        </p:nvSpPr>
        <p:spPr>
          <a:xfrm>
            <a:off x="7440850" y="2610487"/>
            <a:ext cx="1455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sz="1100">
                <a:solidFill>
                  <a:schemeClr val="dk2"/>
                </a:solidFill>
              </a:rPr>
              <a:t>Google</a:t>
            </a:r>
            <a:endParaRPr b="1" sz="1100">
              <a:solidFill>
                <a:schemeClr val="dk2"/>
              </a:solidFill>
            </a:endParaRPr>
          </a:p>
          <a:p>
            <a:pPr indent="0" lvl="0" marL="0" rtl="0" algn="ctr">
              <a:spcBef>
                <a:spcPts val="0"/>
              </a:spcBef>
              <a:spcAft>
                <a:spcPts val="0"/>
              </a:spcAft>
              <a:buNone/>
            </a:pPr>
            <a:r>
              <a:rPr b="1" lang="ja" sz="1100">
                <a:solidFill>
                  <a:schemeClr val="dk2"/>
                </a:solidFill>
              </a:rPr>
              <a:t>スプレッドシート</a:t>
            </a:r>
            <a:endParaRPr b="1" sz="1100">
              <a:solidFill>
                <a:schemeClr val="dk2"/>
              </a:solidFill>
            </a:endParaRPr>
          </a:p>
        </p:txBody>
      </p:sp>
      <p:pic>
        <p:nvPicPr>
          <p:cNvPr id="760" name="Google Shape;760;p39"/>
          <p:cNvPicPr preferRelativeResize="0"/>
          <p:nvPr/>
        </p:nvPicPr>
        <p:blipFill>
          <a:blip r:embed="rId17">
            <a:alphaModFix/>
          </a:blip>
          <a:stretch>
            <a:fillRect/>
          </a:stretch>
        </p:blipFill>
        <p:spPr>
          <a:xfrm>
            <a:off x="7894350" y="3362563"/>
            <a:ext cx="482400" cy="482400"/>
          </a:xfrm>
          <a:prstGeom prst="rect">
            <a:avLst/>
          </a:prstGeom>
          <a:noFill/>
          <a:ln>
            <a:noFill/>
          </a:ln>
        </p:spPr>
      </p:pic>
      <p:sp>
        <p:nvSpPr>
          <p:cNvPr id="761" name="Google Shape;761;p39"/>
          <p:cNvSpPr txBox="1"/>
          <p:nvPr/>
        </p:nvSpPr>
        <p:spPr>
          <a:xfrm>
            <a:off x="7574100" y="3833334"/>
            <a:ext cx="1316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Microsoft Excel</a:t>
            </a:r>
            <a:endParaRPr b="1" sz="1100">
              <a:solidFill>
                <a:schemeClr val="dk2"/>
              </a:solidFill>
            </a:endParaRPr>
          </a:p>
        </p:txBody>
      </p:sp>
      <p:pic>
        <p:nvPicPr>
          <p:cNvPr id="762" name="Google Shape;762;p39"/>
          <p:cNvPicPr preferRelativeResize="0"/>
          <p:nvPr/>
        </p:nvPicPr>
        <p:blipFill rotWithShape="1">
          <a:blip r:embed="rId18">
            <a:alphaModFix/>
          </a:blip>
          <a:srcRect b="0" l="0" r="0" t="0"/>
          <a:stretch/>
        </p:blipFill>
        <p:spPr>
          <a:xfrm>
            <a:off x="5035900" y="3241050"/>
            <a:ext cx="660000" cy="660000"/>
          </a:xfrm>
          <a:prstGeom prst="rect">
            <a:avLst/>
          </a:prstGeom>
          <a:noFill/>
          <a:ln>
            <a:noFill/>
          </a:ln>
        </p:spPr>
      </p:pic>
      <p:sp>
        <p:nvSpPr>
          <p:cNvPr id="763" name="Google Shape;763;p39"/>
          <p:cNvSpPr txBox="1"/>
          <p:nvPr/>
        </p:nvSpPr>
        <p:spPr>
          <a:xfrm>
            <a:off x="4907800" y="3833334"/>
            <a:ext cx="91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sz="1100">
                <a:solidFill>
                  <a:schemeClr val="dk2"/>
                </a:solidFill>
              </a:rPr>
              <a:t>kintone</a:t>
            </a:r>
            <a:endParaRPr b="1" sz="1100">
              <a:solidFill>
                <a:schemeClr val="dk2"/>
              </a:solidFill>
            </a:endParaRPr>
          </a:p>
        </p:txBody>
      </p:sp>
      <p:sp>
        <p:nvSpPr>
          <p:cNvPr id="764" name="Google Shape;764;p39"/>
          <p:cNvSpPr txBox="1"/>
          <p:nvPr/>
        </p:nvSpPr>
        <p:spPr>
          <a:xfrm>
            <a:off x="248401" y="4706125"/>
            <a:ext cx="775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rgbClr val="434343"/>
                </a:solidFill>
              </a:rPr>
              <a:t>※ ご要望に応じて積極的に連携アプリを追加しておりますので、こちらに記載がない場合でもお気軽にお問い合わせください。</a:t>
            </a:r>
            <a:endParaRPr sz="800">
              <a:solidFill>
                <a:srgbClr val="434343"/>
              </a:solidFill>
            </a:endParaRPr>
          </a:p>
        </p:txBody>
      </p:sp>
      <p:pic>
        <p:nvPicPr>
          <p:cNvPr id="765" name="Google Shape;765;p39"/>
          <p:cNvPicPr preferRelativeResize="0"/>
          <p:nvPr/>
        </p:nvPicPr>
        <p:blipFill>
          <a:blip r:embed="rId19">
            <a:alphaModFix/>
          </a:blip>
          <a:stretch>
            <a:fillRect/>
          </a:stretch>
        </p:blipFill>
        <p:spPr>
          <a:xfrm>
            <a:off x="5085300" y="2167626"/>
            <a:ext cx="448998" cy="448998"/>
          </a:xfrm>
          <a:prstGeom prst="rect">
            <a:avLst/>
          </a:prstGeom>
          <a:noFill/>
          <a:ln>
            <a:noFill/>
          </a:ln>
        </p:spPr>
      </p:pic>
      <p:sp>
        <p:nvSpPr>
          <p:cNvPr id="766" name="Google Shape;766;p39"/>
          <p:cNvSpPr txBox="1"/>
          <p:nvPr/>
        </p:nvSpPr>
        <p:spPr>
          <a:xfrm>
            <a:off x="4888218" y="2704109"/>
            <a:ext cx="91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sz="1100">
                <a:solidFill>
                  <a:schemeClr val="dk2"/>
                </a:solidFill>
              </a:rPr>
              <a:t>ChatGPT</a:t>
            </a:r>
            <a:endParaRPr b="1" sz="1100">
              <a:solidFill>
                <a:schemeClr val="dk2"/>
              </a:solidFill>
            </a:endParaRPr>
          </a:p>
        </p:txBody>
      </p:sp>
      <p:sp>
        <p:nvSpPr>
          <p:cNvPr id="767" name="Google Shape;767;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40"/>
          <p:cNvSpPr txBox="1"/>
          <p:nvPr/>
        </p:nvSpPr>
        <p:spPr>
          <a:xfrm>
            <a:off x="1392350" y="359700"/>
            <a:ext cx="62226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連携アプリケーション④</a:t>
            </a:r>
            <a:endParaRPr b="1" sz="2400">
              <a:solidFill>
                <a:srgbClr val="00C7BE"/>
              </a:solidFill>
              <a:latin typeface="Calibri"/>
              <a:ea typeface="Calibri"/>
              <a:cs typeface="Calibri"/>
              <a:sym typeface="Calibri"/>
            </a:endParaRPr>
          </a:p>
        </p:txBody>
      </p:sp>
      <p:sp>
        <p:nvSpPr>
          <p:cNvPr id="773" name="Google Shape;773;p40"/>
          <p:cNvSpPr/>
          <p:nvPr/>
        </p:nvSpPr>
        <p:spPr>
          <a:xfrm>
            <a:off x="4821900" y="1069975"/>
            <a:ext cx="3474000" cy="3129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300">
                <a:solidFill>
                  <a:schemeClr val="lt1"/>
                </a:solidFill>
              </a:rPr>
              <a:t>ファイル管理</a:t>
            </a:r>
            <a:endParaRPr b="1" sz="1200">
              <a:solidFill>
                <a:srgbClr val="FFFFFF"/>
              </a:solidFill>
            </a:endParaRPr>
          </a:p>
        </p:txBody>
      </p:sp>
      <p:pic>
        <p:nvPicPr>
          <p:cNvPr id="774" name="Google Shape;774;p40"/>
          <p:cNvPicPr preferRelativeResize="0"/>
          <p:nvPr/>
        </p:nvPicPr>
        <p:blipFill rotWithShape="1">
          <a:blip r:embed="rId3">
            <a:alphaModFix/>
          </a:blip>
          <a:srcRect b="0" l="8922" r="8922" t="0"/>
          <a:stretch/>
        </p:blipFill>
        <p:spPr>
          <a:xfrm>
            <a:off x="2478890" y="1838951"/>
            <a:ext cx="439062" cy="439062"/>
          </a:xfrm>
          <a:prstGeom prst="rect">
            <a:avLst/>
          </a:prstGeom>
          <a:noFill/>
          <a:ln>
            <a:noFill/>
          </a:ln>
        </p:spPr>
      </p:pic>
      <p:pic>
        <p:nvPicPr>
          <p:cNvPr id="775" name="Google Shape;775;p40"/>
          <p:cNvPicPr preferRelativeResize="0"/>
          <p:nvPr/>
        </p:nvPicPr>
        <p:blipFill>
          <a:blip r:embed="rId4">
            <a:alphaModFix/>
          </a:blip>
          <a:stretch>
            <a:fillRect/>
          </a:stretch>
        </p:blipFill>
        <p:spPr>
          <a:xfrm>
            <a:off x="1492162" y="1837389"/>
            <a:ext cx="443622" cy="443644"/>
          </a:xfrm>
          <a:prstGeom prst="rect">
            <a:avLst/>
          </a:prstGeom>
          <a:noFill/>
          <a:ln>
            <a:noFill/>
          </a:ln>
        </p:spPr>
      </p:pic>
      <p:pic>
        <p:nvPicPr>
          <p:cNvPr id="776" name="Google Shape;776;p40"/>
          <p:cNvPicPr preferRelativeResize="0"/>
          <p:nvPr/>
        </p:nvPicPr>
        <p:blipFill>
          <a:blip r:embed="rId5">
            <a:alphaModFix/>
          </a:blip>
          <a:stretch>
            <a:fillRect/>
          </a:stretch>
        </p:blipFill>
        <p:spPr>
          <a:xfrm>
            <a:off x="595314" y="1767074"/>
            <a:ext cx="533963" cy="533964"/>
          </a:xfrm>
          <a:prstGeom prst="rect">
            <a:avLst/>
          </a:prstGeom>
          <a:noFill/>
          <a:ln>
            <a:noFill/>
          </a:ln>
        </p:spPr>
      </p:pic>
      <p:sp>
        <p:nvSpPr>
          <p:cNvPr id="777" name="Google Shape;777;p40"/>
          <p:cNvSpPr txBox="1"/>
          <p:nvPr/>
        </p:nvSpPr>
        <p:spPr>
          <a:xfrm>
            <a:off x="382600" y="2240183"/>
            <a:ext cx="95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GMOサイン</a:t>
            </a:r>
            <a:endParaRPr b="1" sz="1100">
              <a:solidFill>
                <a:schemeClr val="dk2"/>
              </a:solidFill>
            </a:endParaRPr>
          </a:p>
        </p:txBody>
      </p:sp>
      <p:sp>
        <p:nvSpPr>
          <p:cNvPr id="778" name="Google Shape;778;p40"/>
          <p:cNvSpPr txBox="1"/>
          <p:nvPr/>
        </p:nvSpPr>
        <p:spPr>
          <a:xfrm>
            <a:off x="1297212" y="2240183"/>
            <a:ext cx="95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freeeサイン</a:t>
            </a:r>
            <a:endParaRPr b="1" sz="1100">
              <a:solidFill>
                <a:schemeClr val="dk2"/>
              </a:solidFill>
            </a:endParaRPr>
          </a:p>
        </p:txBody>
      </p:sp>
      <p:sp>
        <p:nvSpPr>
          <p:cNvPr id="779" name="Google Shape;779;p40"/>
          <p:cNvSpPr txBox="1"/>
          <p:nvPr/>
        </p:nvSpPr>
        <p:spPr>
          <a:xfrm>
            <a:off x="2162149" y="2240175"/>
            <a:ext cx="1189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クラウドサイン</a:t>
            </a:r>
            <a:endParaRPr b="1" sz="1100">
              <a:solidFill>
                <a:schemeClr val="dk2"/>
              </a:solidFill>
            </a:endParaRPr>
          </a:p>
        </p:txBody>
      </p:sp>
      <p:sp>
        <p:nvSpPr>
          <p:cNvPr id="780" name="Google Shape;780;p40"/>
          <p:cNvSpPr/>
          <p:nvPr/>
        </p:nvSpPr>
        <p:spPr>
          <a:xfrm>
            <a:off x="647300" y="1068400"/>
            <a:ext cx="3474000" cy="3129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300">
                <a:solidFill>
                  <a:schemeClr val="lt1"/>
                </a:solidFill>
              </a:rPr>
              <a:t>契約締結</a:t>
            </a:r>
            <a:endParaRPr b="1" sz="1200">
              <a:solidFill>
                <a:srgbClr val="FFFFFF"/>
              </a:solidFill>
            </a:endParaRPr>
          </a:p>
        </p:txBody>
      </p:sp>
      <p:sp>
        <p:nvSpPr>
          <p:cNvPr id="781" name="Google Shape;781;p40"/>
          <p:cNvSpPr txBox="1"/>
          <p:nvPr/>
        </p:nvSpPr>
        <p:spPr>
          <a:xfrm>
            <a:off x="705601" y="4706125"/>
            <a:ext cx="775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rgbClr val="434343"/>
                </a:solidFill>
              </a:rPr>
              <a:t>※ ご要望に応じて積極的に連携アプリを追加しておりますので、こちらに記載がない場合でもお気軽にお問い合わせください。</a:t>
            </a:r>
            <a:endParaRPr sz="800">
              <a:solidFill>
                <a:srgbClr val="434343"/>
              </a:solidFill>
            </a:endParaRPr>
          </a:p>
        </p:txBody>
      </p:sp>
      <p:sp>
        <p:nvSpPr>
          <p:cNvPr id="782" name="Google Shape;782;p40"/>
          <p:cNvSpPr txBox="1"/>
          <p:nvPr/>
        </p:nvSpPr>
        <p:spPr>
          <a:xfrm>
            <a:off x="5855667" y="2218400"/>
            <a:ext cx="554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sz="1100">
                <a:solidFill>
                  <a:schemeClr val="dk2"/>
                </a:solidFill>
              </a:rPr>
              <a:t>box</a:t>
            </a:r>
            <a:endParaRPr b="1" sz="1100">
              <a:solidFill>
                <a:schemeClr val="dk2"/>
              </a:solidFill>
            </a:endParaRPr>
          </a:p>
        </p:txBody>
      </p:sp>
      <p:sp>
        <p:nvSpPr>
          <p:cNvPr id="783" name="Google Shape;783;p40"/>
          <p:cNvSpPr txBox="1"/>
          <p:nvPr/>
        </p:nvSpPr>
        <p:spPr>
          <a:xfrm>
            <a:off x="6667563" y="2218400"/>
            <a:ext cx="877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OneDrive</a:t>
            </a:r>
            <a:endParaRPr b="1" sz="1100">
              <a:solidFill>
                <a:schemeClr val="dk2"/>
              </a:solidFill>
            </a:endParaRPr>
          </a:p>
        </p:txBody>
      </p:sp>
      <p:sp>
        <p:nvSpPr>
          <p:cNvPr id="784" name="Google Shape;784;p40"/>
          <p:cNvSpPr txBox="1"/>
          <p:nvPr/>
        </p:nvSpPr>
        <p:spPr>
          <a:xfrm>
            <a:off x="4703600" y="2229700"/>
            <a:ext cx="1316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Google Drive</a:t>
            </a:r>
            <a:endParaRPr b="1" sz="1100">
              <a:solidFill>
                <a:schemeClr val="dk2"/>
              </a:solidFill>
            </a:endParaRPr>
          </a:p>
        </p:txBody>
      </p:sp>
      <p:sp>
        <p:nvSpPr>
          <p:cNvPr id="785" name="Google Shape;785;p40"/>
          <p:cNvSpPr/>
          <p:nvPr/>
        </p:nvSpPr>
        <p:spPr>
          <a:xfrm>
            <a:off x="647300" y="3068750"/>
            <a:ext cx="3474000" cy="3129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300">
                <a:solidFill>
                  <a:srgbClr val="FFFFFF"/>
                </a:solidFill>
              </a:rPr>
              <a:t>EC</a:t>
            </a:r>
            <a:endParaRPr b="1" sz="1200">
              <a:solidFill>
                <a:srgbClr val="FFFFFF"/>
              </a:solidFill>
            </a:endParaRPr>
          </a:p>
        </p:txBody>
      </p:sp>
      <p:sp>
        <p:nvSpPr>
          <p:cNvPr id="786" name="Google Shape;786;p40"/>
          <p:cNvSpPr/>
          <p:nvPr/>
        </p:nvSpPr>
        <p:spPr>
          <a:xfrm>
            <a:off x="4821900" y="3068750"/>
            <a:ext cx="3474000" cy="3129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300">
                <a:solidFill>
                  <a:srgbClr val="FFFFFF"/>
                </a:solidFill>
              </a:rPr>
              <a:t>その他</a:t>
            </a:r>
            <a:endParaRPr b="1" sz="1200">
              <a:solidFill>
                <a:srgbClr val="FFFFFF"/>
              </a:solidFill>
            </a:endParaRPr>
          </a:p>
        </p:txBody>
      </p:sp>
      <p:pic>
        <p:nvPicPr>
          <p:cNvPr id="787" name="Google Shape;787;p40"/>
          <p:cNvPicPr preferRelativeResize="0"/>
          <p:nvPr/>
        </p:nvPicPr>
        <p:blipFill>
          <a:blip r:embed="rId6">
            <a:alphaModFix/>
          </a:blip>
          <a:stretch>
            <a:fillRect/>
          </a:stretch>
        </p:blipFill>
        <p:spPr>
          <a:xfrm>
            <a:off x="1992103" y="3765672"/>
            <a:ext cx="464400" cy="464400"/>
          </a:xfrm>
          <a:prstGeom prst="rect">
            <a:avLst/>
          </a:prstGeom>
          <a:noFill/>
          <a:ln>
            <a:noFill/>
          </a:ln>
        </p:spPr>
      </p:pic>
      <p:pic>
        <p:nvPicPr>
          <p:cNvPr id="788" name="Google Shape;788;p40"/>
          <p:cNvPicPr preferRelativeResize="0"/>
          <p:nvPr/>
        </p:nvPicPr>
        <p:blipFill>
          <a:blip r:embed="rId7">
            <a:alphaModFix/>
          </a:blip>
          <a:stretch>
            <a:fillRect/>
          </a:stretch>
        </p:blipFill>
        <p:spPr>
          <a:xfrm>
            <a:off x="818306" y="3686447"/>
            <a:ext cx="554400" cy="554400"/>
          </a:xfrm>
          <a:prstGeom prst="rect">
            <a:avLst/>
          </a:prstGeom>
          <a:noFill/>
          <a:ln>
            <a:noFill/>
          </a:ln>
        </p:spPr>
      </p:pic>
      <p:pic>
        <p:nvPicPr>
          <p:cNvPr id="789" name="Google Shape;789;p40"/>
          <p:cNvPicPr preferRelativeResize="0"/>
          <p:nvPr/>
        </p:nvPicPr>
        <p:blipFill rotWithShape="1">
          <a:blip r:embed="rId8">
            <a:alphaModFix/>
          </a:blip>
          <a:srcRect b="0" l="0" r="82734" t="0"/>
          <a:stretch/>
        </p:blipFill>
        <p:spPr>
          <a:xfrm>
            <a:off x="7137100" y="3660563"/>
            <a:ext cx="554400" cy="554400"/>
          </a:xfrm>
          <a:prstGeom prst="rect">
            <a:avLst/>
          </a:prstGeom>
          <a:noFill/>
          <a:ln>
            <a:noFill/>
          </a:ln>
        </p:spPr>
      </p:pic>
      <p:sp>
        <p:nvSpPr>
          <p:cNvPr id="790" name="Google Shape;790;p40"/>
          <p:cNvSpPr txBox="1"/>
          <p:nvPr/>
        </p:nvSpPr>
        <p:spPr>
          <a:xfrm>
            <a:off x="667218" y="4317047"/>
            <a:ext cx="823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sz="1100">
                <a:solidFill>
                  <a:schemeClr val="dk2"/>
                </a:solidFill>
              </a:rPr>
              <a:t>Shopify</a:t>
            </a:r>
            <a:endParaRPr b="1" sz="1100">
              <a:solidFill>
                <a:schemeClr val="dk2"/>
              </a:solidFill>
            </a:endParaRPr>
          </a:p>
        </p:txBody>
      </p:sp>
      <p:pic>
        <p:nvPicPr>
          <p:cNvPr id="791" name="Google Shape;791;p40"/>
          <p:cNvPicPr preferRelativeResize="0"/>
          <p:nvPr/>
        </p:nvPicPr>
        <p:blipFill>
          <a:blip r:embed="rId9">
            <a:alphaModFix/>
          </a:blip>
          <a:stretch>
            <a:fillRect/>
          </a:stretch>
        </p:blipFill>
        <p:spPr>
          <a:xfrm>
            <a:off x="5740013" y="3724013"/>
            <a:ext cx="554400" cy="554400"/>
          </a:xfrm>
          <a:prstGeom prst="rect">
            <a:avLst/>
          </a:prstGeom>
          <a:noFill/>
          <a:ln>
            <a:noFill/>
          </a:ln>
        </p:spPr>
      </p:pic>
      <p:sp>
        <p:nvSpPr>
          <p:cNvPr id="792" name="Google Shape;792;p40"/>
          <p:cNvSpPr txBox="1"/>
          <p:nvPr/>
        </p:nvSpPr>
        <p:spPr>
          <a:xfrm>
            <a:off x="6724925" y="4194738"/>
            <a:ext cx="1587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sz="1100">
                <a:solidFill>
                  <a:schemeClr val="dk2"/>
                </a:solidFill>
              </a:rPr>
              <a:t>トヨクモ</a:t>
            </a:r>
            <a:endParaRPr b="1" sz="1100">
              <a:solidFill>
                <a:schemeClr val="dk2"/>
              </a:solidFill>
            </a:endParaRPr>
          </a:p>
          <a:p>
            <a:pPr indent="0" lvl="0" marL="0" rtl="0" algn="ctr">
              <a:spcBef>
                <a:spcPts val="0"/>
              </a:spcBef>
              <a:spcAft>
                <a:spcPts val="0"/>
              </a:spcAft>
              <a:buNone/>
            </a:pPr>
            <a:r>
              <a:rPr b="1" lang="ja" sz="1100">
                <a:solidFill>
                  <a:schemeClr val="dk2"/>
                </a:solidFill>
              </a:rPr>
              <a:t>安否確認サービス</a:t>
            </a:r>
            <a:endParaRPr b="1" sz="1100">
              <a:solidFill>
                <a:schemeClr val="dk2"/>
              </a:solidFill>
            </a:endParaRPr>
          </a:p>
        </p:txBody>
      </p:sp>
      <p:sp>
        <p:nvSpPr>
          <p:cNvPr id="793" name="Google Shape;793;p40"/>
          <p:cNvSpPr txBox="1"/>
          <p:nvPr/>
        </p:nvSpPr>
        <p:spPr>
          <a:xfrm>
            <a:off x="1810218" y="4317047"/>
            <a:ext cx="823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sz="1100">
                <a:solidFill>
                  <a:schemeClr val="dk2"/>
                </a:solidFill>
              </a:rPr>
              <a:t>スマレジ</a:t>
            </a:r>
            <a:endParaRPr b="1" sz="1100">
              <a:solidFill>
                <a:schemeClr val="dk2"/>
              </a:solidFill>
            </a:endParaRPr>
          </a:p>
        </p:txBody>
      </p:sp>
      <p:sp>
        <p:nvSpPr>
          <p:cNvPr id="794" name="Google Shape;794;p40"/>
          <p:cNvSpPr txBox="1"/>
          <p:nvPr/>
        </p:nvSpPr>
        <p:spPr>
          <a:xfrm>
            <a:off x="5540525" y="4285975"/>
            <a:ext cx="11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solidFill>
                  <a:schemeClr val="dk2"/>
                </a:solidFill>
              </a:rPr>
              <a:t>コラボフロー</a:t>
            </a:r>
            <a:endParaRPr b="1" sz="1100">
              <a:solidFill>
                <a:schemeClr val="dk2"/>
              </a:solidFill>
            </a:endParaRPr>
          </a:p>
        </p:txBody>
      </p:sp>
      <p:pic>
        <p:nvPicPr>
          <p:cNvPr id="795" name="Google Shape;795;p40"/>
          <p:cNvPicPr preferRelativeResize="0"/>
          <p:nvPr/>
        </p:nvPicPr>
        <p:blipFill>
          <a:blip r:embed="rId10">
            <a:alphaModFix/>
          </a:blip>
          <a:stretch>
            <a:fillRect/>
          </a:stretch>
        </p:blipFill>
        <p:spPr>
          <a:xfrm>
            <a:off x="3008737" y="3619688"/>
            <a:ext cx="756376" cy="756376"/>
          </a:xfrm>
          <a:prstGeom prst="rect">
            <a:avLst/>
          </a:prstGeom>
          <a:noFill/>
          <a:ln>
            <a:noFill/>
          </a:ln>
        </p:spPr>
      </p:pic>
      <p:sp>
        <p:nvSpPr>
          <p:cNvPr id="796" name="Google Shape;796;p40"/>
          <p:cNvSpPr txBox="1"/>
          <p:nvPr/>
        </p:nvSpPr>
        <p:spPr>
          <a:xfrm>
            <a:off x="2969243" y="4317047"/>
            <a:ext cx="823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sz="1100">
                <a:solidFill>
                  <a:schemeClr val="dk2"/>
                </a:solidFill>
              </a:rPr>
              <a:t>ZAICO</a:t>
            </a:r>
            <a:endParaRPr b="1" sz="1100">
              <a:solidFill>
                <a:schemeClr val="dk2"/>
              </a:solidFill>
            </a:endParaRPr>
          </a:p>
        </p:txBody>
      </p:sp>
      <p:pic>
        <p:nvPicPr>
          <p:cNvPr id="797" name="Google Shape;797;p40"/>
          <p:cNvPicPr preferRelativeResize="0"/>
          <p:nvPr/>
        </p:nvPicPr>
        <p:blipFill>
          <a:blip r:embed="rId11">
            <a:alphaModFix/>
          </a:blip>
          <a:stretch>
            <a:fillRect/>
          </a:stretch>
        </p:blipFill>
        <p:spPr>
          <a:xfrm>
            <a:off x="7730526" y="1840601"/>
            <a:ext cx="455350" cy="425560"/>
          </a:xfrm>
          <a:prstGeom prst="rect">
            <a:avLst/>
          </a:prstGeom>
          <a:noFill/>
          <a:ln>
            <a:noFill/>
          </a:ln>
        </p:spPr>
      </p:pic>
      <p:pic>
        <p:nvPicPr>
          <p:cNvPr id="798" name="Google Shape;798;p40"/>
          <p:cNvPicPr preferRelativeResize="0"/>
          <p:nvPr/>
        </p:nvPicPr>
        <p:blipFill>
          <a:blip r:embed="rId12">
            <a:alphaModFix/>
          </a:blip>
          <a:stretch>
            <a:fillRect/>
          </a:stretch>
        </p:blipFill>
        <p:spPr>
          <a:xfrm>
            <a:off x="5870849" y="1810685"/>
            <a:ext cx="487225" cy="487225"/>
          </a:xfrm>
          <a:prstGeom prst="rect">
            <a:avLst/>
          </a:prstGeom>
          <a:noFill/>
          <a:ln>
            <a:noFill/>
          </a:ln>
        </p:spPr>
      </p:pic>
      <p:pic>
        <p:nvPicPr>
          <p:cNvPr id="799" name="Google Shape;799;p40"/>
          <p:cNvPicPr preferRelativeResize="0"/>
          <p:nvPr/>
        </p:nvPicPr>
        <p:blipFill>
          <a:blip r:embed="rId13">
            <a:alphaModFix/>
          </a:blip>
          <a:stretch>
            <a:fillRect/>
          </a:stretch>
        </p:blipFill>
        <p:spPr>
          <a:xfrm>
            <a:off x="5056461" y="1877298"/>
            <a:ext cx="354000" cy="354000"/>
          </a:xfrm>
          <a:prstGeom prst="rect">
            <a:avLst/>
          </a:prstGeom>
          <a:noFill/>
          <a:ln>
            <a:noFill/>
          </a:ln>
        </p:spPr>
      </p:pic>
      <p:pic>
        <p:nvPicPr>
          <p:cNvPr id="800" name="Google Shape;800;p40"/>
          <p:cNvPicPr preferRelativeResize="0"/>
          <p:nvPr/>
        </p:nvPicPr>
        <p:blipFill>
          <a:blip r:embed="rId14">
            <a:alphaModFix/>
          </a:blip>
          <a:stretch>
            <a:fillRect/>
          </a:stretch>
        </p:blipFill>
        <p:spPr>
          <a:xfrm>
            <a:off x="6837941" y="1826622"/>
            <a:ext cx="455367" cy="455350"/>
          </a:xfrm>
          <a:prstGeom prst="rect">
            <a:avLst/>
          </a:prstGeom>
          <a:noFill/>
          <a:ln>
            <a:noFill/>
          </a:ln>
        </p:spPr>
      </p:pic>
      <p:sp>
        <p:nvSpPr>
          <p:cNvPr id="801" name="Google Shape;801;p40"/>
          <p:cNvSpPr txBox="1"/>
          <p:nvPr/>
        </p:nvSpPr>
        <p:spPr>
          <a:xfrm>
            <a:off x="7525719" y="2218400"/>
            <a:ext cx="877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sz="1100">
                <a:solidFill>
                  <a:schemeClr val="dk2"/>
                </a:solidFill>
              </a:rPr>
              <a:t>Dropbox</a:t>
            </a:r>
            <a:endParaRPr b="1" sz="1100">
              <a:solidFill>
                <a:schemeClr val="dk2"/>
              </a:solidFill>
            </a:endParaRPr>
          </a:p>
        </p:txBody>
      </p:sp>
      <p:sp>
        <p:nvSpPr>
          <p:cNvPr id="802" name="Google Shape;802;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pic>
        <p:nvPicPr>
          <p:cNvPr id="803" name="Google Shape;803;p40"/>
          <p:cNvPicPr preferRelativeResize="0"/>
          <p:nvPr/>
        </p:nvPicPr>
        <p:blipFill>
          <a:blip r:embed="rId15">
            <a:alphaModFix/>
          </a:blip>
          <a:stretch>
            <a:fillRect/>
          </a:stretch>
        </p:blipFill>
        <p:spPr>
          <a:xfrm>
            <a:off x="3597725" y="1876375"/>
            <a:ext cx="353999" cy="354001"/>
          </a:xfrm>
          <a:prstGeom prst="rect">
            <a:avLst/>
          </a:prstGeom>
          <a:noFill/>
          <a:ln>
            <a:noFill/>
          </a:ln>
        </p:spPr>
      </p:pic>
      <p:sp>
        <p:nvSpPr>
          <p:cNvPr id="804" name="Google Shape;804;p40"/>
          <p:cNvSpPr txBox="1"/>
          <p:nvPr/>
        </p:nvSpPr>
        <p:spPr>
          <a:xfrm>
            <a:off x="3292649" y="2240175"/>
            <a:ext cx="969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sz="1100">
                <a:solidFill>
                  <a:schemeClr val="dk2"/>
                </a:solidFill>
              </a:rPr>
              <a:t>DocuSign</a:t>
            </a:r>
            <a:endParaRPr b="1" sz="11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41"/>
          <p:cNvSpPr txBox="1"/>
          <p:nvPr/>
        </p:nvSpPr>
        <p:spPr>
          <a:xfrm>
            <a:off x="635100" y="2248150"/>
            <a:ext cx="7806900" cy="7914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b="1" lang="ja" sz="2700">
                <a:solidFill>
                  <a:srgbClr val="00C7BE"/>
                </a:solidFill>
              </a:rPr>
              <a:t>導入事例</a:t>
            </a:r>
            <a:endParaRPr b="1" sz="3100">
              <a:solidFill>
                <a:srgbClr val="00C7BE"/>
              </a:solidFill>
            </a:endParaRPr>
          </a:p>
        </p:txBody>
      </p:sp>
      <p:sp>
        <p:nvSpPr>
          <p:cNvPr id="810" name="Google Shape;810;p41"/>
          <p:cNvSpPr/>
          <p:nvPr/>
        </p:nvSpPr>
        <p:spPr>
          <a:xfrm>
            <a:off x="3867475" y="1590200"/>
            <a:ext cx="1226100" cy="393600"/>
          </a:xfrm>
          <a:prstGeom prst="roundRect">
            <a:avLst>
              <a:gd fmla="val 50000" name="adj"/>
            </a:avLst>
          </a:prstGeom>
          <a:gradFill>
            <a:gsLst>
              <a:gs pos="0">
                <a:srgbClr val="F9997C"/>
              </a:gs>
              <a:gs pos="100000">
                <a:srgbClr val="F7706C"/>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ja">
                <a:solidFill>
                  <a:srgbClr val="FFFFFF"/>
                </a:solidFill>
              </a:rPr>
              <a:t># </a:t>
            </a:r>
            <a:r>
              <a:rPr b="1" i="1" lang="ja">
                <a:solidFill>
                  <a:srgbClr val="FFFFFF"/>
                </a:solidFill>
              </a:rPr>
              <a:t>4</a:t>
            </a:r>
            <a:endParaRPr b="1" i="1">
              <a:solidFill>
                <a:srgbClr val="FFFFFF"/>
              </a:solidFill>
            </a:endParaRPr>
          </a:p>
        </p:txBody>
      </p:sp>
      <p:sp>
        <p:nvSpPr>
          <p:cNvPr id="811" name="Google Shape;811;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5" name="Shape 815"/>
        <p:cNvGrpSpPr/>
        <p:nvPr/>
      </p:nvGrpSpPr>
      <p:grpSpPr>
        <a:xfrm>
          <a:off x="0" y="0"/>
          <a:ext cx="0" cy="0"/>
          <a:chOff x="0" y="0"/>
          <a:chExt cx="0" cy="0"/>
        </a:xfrm>
      </p:grpSpPr>
      <p:pic>
        <p:nvPicPr>
          <p:cNvPr id="816" name="Google Shape;816;p42" title="グラフ"/>
          <p:cNvPicPr preferRelativeResize="0"/>
          <p:nvPr/>
        </p:nvPicPr>
        <p:blipFill>
          <a:blip r:embed="rId4">
            <a:alphaModFix/>
          </a:blip>
          <a:stretch>
            <a:fillRect/>
          </a:stretch>
        </p:blipFill>
        <p:spPr>
          <a:xfrm>
            <a:off x="189825" y="780125"/>
            <a:ext cx="8622080" cy="4231050"/>
          </a:xfrm>
          <a:prstGeom prst="rect">
            <a:avLst/>
          </a:prstGeom>
          <a:noFill/>
          <a:ln>
            <a:noFill/>
          </a:ln>
        </p:spPr>
      </p:pic>
      <p:sp>
        <p:nvSpPr>
          <p:cNvPr id="817" name="Google Shape;817;p42"/>
          <p:cNvSpPr txBox="1"/>
          <p:nvPr/>
        </p:nvSpPr>
        <p:spPr>
          <a:xfrm>
            <a:off x="703350" y="239225"/>
            <a:ext cx="79581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800">
                <a:solidFill>
                  <a:srgbClr val="00C7BE"/>
                </a:solidFill>
                <a:latin typeface="Calibri"/>
                <a:ea typeface="Calibri"/>
                <a:cs typeface="Calibri"/>
                <a:sym typeface="Calibri"/>
              </a:rPr>
              <a:t>利用実績</a:t>
            </a:r>
            <a:endParaRPr b="1" sz="2800">
              <a:solidFill>
                <a:srgbClr val="00C7BE"/>
              </a:solidFill>
              <a:latin typeface="Calibri"/>
              <a:ea typeface="Calibri"/>
              <a:cs typeface="Calibri"/>
              <a:sym typeface="Calibri"/>
            </a:endParaRPr>
          </a:p>
        </p:txBody>
      </p:sp>
      <p:sp>
        <p:nvSpPr>
          <p:cNvPr id="818" name="Google Shape;818;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
        <p:nvSpPr>
          <p:cNvPr id="819" name="Google Shape;819;p42"/>
          <p:cNvSpPr/>
          <p:nvPr/>
        </p:nvSpPr>
        <p:spPr>
          <a:xfrm>
            <a:off x="1335700" y="1147725"/>
            <a:ext cx="1801800" cy="1801800"/>
          </a:xfrm>
          <a:prstGeom prst="ellipse">
            <a:avLst/>
          </a:prstGeom>
          <a:solidFill>
            <a:srgbClr val="00C7BE"/>
          </a:solidFill>
          <a:ln cap="flat" cmpd="sng" w="28575">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0" name="Google Shape;820;p42"/>
          <p:cNvSpPr/>
          <p:nvPr/>
        </p:nvSpPr>
        <p:spPr>
          <a:xfrm>
            <a:off x="3519158" y="1147725"/>
            <a:ext cx="1801800" cy="1801800"/>
          </a:xfrm>
          <a:prstGeom prst="ellipse">
            <a:avLst/>
          </a:prstGeom>
          <a:solidFill>
            <a:srgbClr val="00C7BE"/>
          </a:solidFill>
          <a:ln cap="flat" cmpd="sng" w="28575">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1" name="Google Shape;821;p42"/>
          <p:cNvSpPr txBox="1"/>
          <p:nvPr/>
        </p:nvSpPr>
        <p:spPr>
          <a:xfrm>
            <a:off x="1400734" y="1870161"/>
            <a:ext cx="1737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sz="2400">
                <a:solidFill>
                  <a:schemeClr val="lt1"/>
                </a:solidFill>
              </a:rPr>
              <a:t>20,000社+</a:t>
            </a:r>
            <a:endParaRPr b="1" sz="2400">
              <a:solidFill>
                <a:schemeClr val="lt1"/>
              </a:solidFill>
            </a:endParaRPr>
          </a:p>
        </p:txBody>
      </p:sp>
      <p:sp>
        <p:nvSpPr>
          <p:cNvPr id="822" name="Google Shape;822;p42"/>
          <p:cNvSpPr txBox="1"/>
          <p:nvPr/>
        </p:nvSpPr>
        <p:spPr>
          <a:xfrm>
            <a:off x="1511860" y="1547494"/>
            <a:ext cx="173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a:solidFill>
                  <a:schemeClr val="lt1"/>
                </a:solidFill>
              </a:rPr>
              <a:t>利用社数</a:t>
            </a:r>
            <a:endParaRPr b="1">
              <a:solidFill>
                <a:schemeClr val="lt1"/>
              </a:solidFill>
            </a:endParaRPr>
          </a:p>
        </p:txBody>
      </p:sp>
      <p:sp>
        <p:nvSpPr>
          <p:cNvPr id="823" name="Google Shape;823;p42"/>
          <p:cNvSpPr txBox="1"/>
          <p:nvPr/>
        </p:nvSpPr>
        <p:spPr>
          <a:xfrm>
            <a:off x="3575711" y="1861659"/>
            <a:ext cx="1737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sz="2400">
                <a:solidFill>
                  <a:schemeClr val="lt1"/>
                </a:solidFill>
              </a:rPr>
              <a:t>99%</a:t>
            </a:r>
            <a:endParaRPr b="1" sz="2400">
              <a:solidFill>
                <a:schemeClr val="lt1"/>
              </a:solidFill>
            </a:endParaRPr>
          </a:p>
        </p:txBody>
      </p:sp>
      <p:sp>
        <p:nvSpPr>
          <p:cNvPr id="824" name="Google Shape;824;p42"/>
          <p:cNvSpPr txBox="1"/>
          <p:nvPr/>
        </p:nvSpPr>
        <p:spPr>
          <a:xfrm>
            <a:off x="3610612" y="1564498"/>
            <a:ext cx="173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a:solidFill>
                  <a:schemeClr val="lt1"/>
                </a:solidFill>
              </a:rPr>
              <a:t>継続率</a:t>
            </a:r>
            <a:endParaRPr b="1">
              <a:solidFill>
                <a:schemeClr val="lt1"/>
              </a:solidFill>
            </a:endParaRPr>
          </a:p>
        </p:txBody>
      </p:sp>
      <p:pic>
        <p:nvPicPr>
          <p:cNvPr id="825" name="Google Shape;825;p42"/>
          <p:cNvPicPr preferRelativeResize="0"/>
          <p:nvPr/>
        </p:nvPicPr>
        <p:blipFill>
          <a:blip r:embed="rId5">
            <a:alphaModFix/>
          </a:blip>
          <a:stretch>
            <a:fillRect/>
          </a:stretch>
        </p:blipFill>
        <p:spPr>
          <a:xfrm>
            <a:off x="3988349" y="1653667"/>
            <a:ext cx="190525" cy="190525"/>
          </a:xfrm>
          <a:prstGeom prst="rect">
            <a:avLst/>
          </a:prstGeom>
          <a:noFill/>
          <a:ln>
            <a:noFill/>
          </a:ln>
        </p:spPr>
      </p:pic>
      <p:pic>
        <p:nvPicPr>
          <p:cNvPr id="826" name="Google Shape;826;p42"/>
          <p:cNvPicPr preferRelativeResize="0"/>
          <p:nvPr/>
        </p:nvPicPr>
        <p:blipFill>
          <a:blip r:embed="rId6">
            <a:alphaModFix/>
          </a:blip>
          <a:stretch>
            <a:fillRect/>
          </a:stretch>
        </p:blipFill>
        <p:spPr>
          <a:xfrm>
            <a:off x="1755525" y="1635191"/>
            <a:ext cx="225150" cy="227475"/>
          </a:xfrm>
          <a:prstGeom prst="rect">
            <a:avLst/>
          </a:prstGeom>
          <a:noFill/>
          <a:ln>
            <a:noFill/>
          </a:ln>
        </p:spPr>
      </p:pic>
      <p:sp>
        <p:nvSpPr>
          <p:cNvPr id="827" name="Google Shape;827;p42"/>
          <p:cNvSpPr/>
          <p:nvPr/>
        </p:nvSpPr>
        <p:spPr>
          <a:xfrm>
            <a:off x="5880450" y="1174138"/>
            <a:ext cx="1461900" cy="1149600"/>
          </a:xfrm>
          <a:prstGeom prst="wedgeEllipseCallout">
            <a:avLst>
              <a:gd fmla="val 82468" name="adj1"/>
              <a:gd fmla="val 3990" name="adj2"/>
            </a:avLst>
          </a:prstGeom>
          <a:solidFill>
            <a:srgbClr val="00C7BE"/>
          </a:solidFill>
          <a:ln cap="flat" cmpd="sng" w="9525">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500">
                <a:solidFill>
                  <a:schemeClr val="lt1"/>
                </a:solidFill>
              </a:rPr>
              <a:t>20,000社</a:t>
            </a:r>
            <a:endParaRPr b="1" sz="1500">
              <a:solidFill>
                <a:schemeClr val="lt1"/>
              </a:solidFill>
            </a:endParaRPr>
          </a:p>
          <a:p>
            <a:pPr indent="0" lvl="0" marL="0" rtl="0" algn="ctr">
              <a:spcBef>
                <a:spcPts val="0"/>
              </a:spcBef>
              <a:spcAft>
                <a:spcPts val="0"/>
              </a:spcAft>
              <a:buNone/>
            </a:pPr>
            <a:r>
              <a:rPr b="1" lang="ja" sz="1500">
                <a:solidFill>
                  <a:schemeClr val="lt1"/>
                </a:solidFill>
              </a:rPr>
              <a:t>を突破！</a:t>
            </a:r>
            <a:endParaRPr b="1" sz="15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43"/>
          <p:cNvSpPr/>
          <p:nvPr/>
        </p:nvSpPr>
        <p:spPr>
          <a:xfrm>
            <a:off x="202950" y="1233700"/>
            <a:ext cx="8738100" cy="3593400"/>
          </a:xfrm>
          <a:prstGeom prst="roundRect">
            <a:avLst>
              <a:gd fmla="val 16667"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3"/>
          <p:cNvSpPr txBox="1"/>
          <p:nvPr/>
        </p:nvSpPr>
        <p:spPr>
          <a:xfrm>
            <a:off x="1347675" y="369250"/>
            <a:ext cx="62226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導入企業様例</a:t>
            </a:r>
            <a:endParaRPr b="1" sz="2400">
              <a:solidFill>
                <a:srgbClr val="00C7BE"/>
              </a:solidFill>
              <a:latin typeface="Calibri"/>
              <a:ea typeface="Calibri"/>
              <a:cs typeface="Calibri"/>
              <a:sym typeface="Calibri"/>
            </a:endParaRPr>
          </a:p>
        </p:txBody>
      </p:sp>
      <p:sp>
        <p:nvSpPr>
          <p:cNvPr id="834" name="Google Shape;834;p43"/>
          <p:cNvSpPr txBox="1"/>
          <p:nvPr/>
        </p:nvSpPr>
        <p:spPr>
          <a:xfrm>
            <a:off x="558900" y="871813"/>
            <a:ext cx="83097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ja" sz="1200">
                <a:solidFill>
                  <a:srgbClr val="434343"/>
                </a:solidFill>
              </a:rPr>
              <a:t>企業規模や業種を問わず、様々な企業様にご活用いただいております。</a:t>
            </a:r>
            <a:endParaRPr b="1" sz="1200">
              <a:solidFill>
                <a:srgbClr val="434343"/>
              </a:solidFill>
            </a:endParaRPr>
          </a:p>
        </p:txBody>
      </p:sp>
      <p:pic>
        <p:nvPicPr>
          <p:cNvPr id="835" name="Google Shape;835;p43"/>
          <p:cNvPicPr preferRelativeResize="0"/>
          <p:nvPr/>
        </p:nvPicPr>
        <p:blipFill>
          <a:blip r:embed="rId3">
            <a:alphaModFix/>
          </a:blip>
          <a:stretch>
            <a:fillRect/>
          </a:stretch>
        </p:blipFill>
        <p:spPr>
          <a:xfrm>
            <a:off x="2458253" y="1921526"/>
            <a:ext cx="1468800" cy="245971"/>
          </a:xfrm>
          <a:prstGeom prst="rect">
            <a:avLst/>
          </a:prstGeom>
          <a:noFill/>
          <a:ln>
            <a:noFill/>
          </a:ln>
        </p:spPr>
      </p:pic>
      <p:pic>
        <p:nvPicPr>
          <p:cNvPr id="836" name="Google Shape;836;p43"/>
          <p:cNvPicPr preferRelativeResize="0"/>
          <p:nvPr/>
        </p:nvPicPr>
        <p:blipFill>
          <a:blip r:embed="rId4">
            <a:alphaModFix/>
          </a:blip>
          <a:stretch>
            <a:fillRect/>
          </a:stretch>
        </p:blipFill>
        <p:spPr>
          <a:xfrm>
            <a:off x="609825" y="3915535"/>
            <a:ext cx="1709999" cy="391361"/>
          </a:xfrm>
          <a:prstGeom prst="rect">
            <a:avLst/>
          </a:prstGeom>
          <a:noFill/>
          <a:ln>
            <a:noFill/>
          </a:ln>
        </p:spPr>
      </p:pic>
      <p:pic>
        <p:nvPicPr>
          <p:cNvPr id="837" name="Google Shape;837;p43"/>
          <p:cNvPicPr preferRelativeResize="0"/>
          <p:nvPr/>
        </p:nvPicPr>
        <p:blipFill>
          <a:blip r:embed="rId5">
            <a:alphaModFix/>
          </a:blip>
          <a:stretch>
            <a:fillRect/>
          </a:stretch>
        </p:blipFill>
        <p:spPr>
          <a:xfrm>
            <a:off x="4242157" y="1709884"/>
            <a:ext cx="943201" cy="669255"/>
          </a:xfrm>
          <a:prstGeom prst="rect">
            <a:avLst/>
          </a:prstGeom>
          <a:noFill/>
          <a:ln>
            <a:noFill/>
          </a:ln>
        </p:spPr>
      </p:pic>
      <p:pic>
        <p:nvPicPr>
          <p:cNvPr id="838" name="Google Shape;838;p43"/>
          <p:cNvPicPr preferRelativeResize="0"/>
          <p:nvPr/>
        </p:nvPicPr>
        <p:blipFill>
          <a:blip r:embed="rId6">
            <a:alphaModFix/>
          </a:blip>
          <a:stretch>
            <a:fillRect/>
          </a:stretch>
        </p:blipFill>
        <p:spPr>
          <a:xfrm>
            <a:off x="7493441" y="3811652"/>
            <a:ext cx="910800" cy="599120"/>
          </a:xfrm>
          <a:prstGeom prst="rect">
            <a:avLst/>
          </a:prstGeom>
          <a:noFill/>
          <a:ln>
            <a:noFill/>
          </a:ln>
        </p:spPr>
      </p:pic>
      <p:pic>
        <p:nvPicPr>
          <p:cNvPr id="839" name="Google Shape;839;p43"/>
          <p:cNvPicPr preferRelativeResize="0"/>
          <p:nvPr/>
        </p:nvPicPr>
        <p:blipFill rotWithShape="1">
          <a:blip r:embed="rId7">
            <a:alphaModFix/>
          </a:blip>
          <a:srcRect b="14827" l="19577" r="19547" t="17154"/>
          <a:stretch/>
        </p:blipFill>
        <p:spPr>
          <a:xfrm>
            <a:off x="4098144" y="2891316"/>
            <a:ext cx="1231200" cy="552641"/>
          </a:xfrm>
          <a:prstGeom prst="rect">
            <a:avLst/>
          </a:prstGeom>
          <a:noFill/>
          <a:ln>
            <a:noFill/>
          </a:ln>
        </p:spPr>
      </p:pic>
      <p:pic>
        <p:nvPicPr>
          <p:cNvPr id="840" name="Google Shape;840;p43"/>
          <p:cNvPicPr preferRelativeResize="0"/>
          <p:nvPr/>
        </p:nvPicPr>
        <p:blipFill>
          <a:blip r:embed="rId8">
            <a:alphaModFix/>
          </a:blip>
          <a:stretch>
            <a:fillRect/>
          </a:stretch>
        </p:blipFill>
        <p:spPr>
          <a:xfrm>
            <a:off x="5617278" y="3013414"/>
            <a:ext cx="1443601" cy="309092"/>
          </a:xfrm>
          <a:prstGeom prst="rect">
            <a:avLst/>
          </a:prstGeom>
          <a:noFill/>
          <a:ln>
            <a:noFill/>
          </a:ln>
        </p:spPr>
      </p:pic>
      <p:pic>
        <p:nvPicPr>
          <p:cNvPr id="841" name="Google Shape;841;p43"/>
          <p:cNvPicPr preferRelativeResize="0"/>
          <p:nvPr/>
        </p:nvPicPr>
        <p:blipFill>
          <a:blip r:embed="rId9">
            <a:alphaModFix/>
          </a:blip>
          <a:stretch>
            <a:fillRect/>
          </a:stretch>
        </p:blipFill>
        <p:spPr>
          <a:xfrm>
            <a:off x="5866885" y="3986446"/>
            <a:ext cx="1065600" cy="249539"/>
          </a:xfrm>
          <a:prstGeom prst="rect">
            <a:avLst/>
          </a:prstGeom>
          <a:noFill/>
          <a:ln>
            <a:noFill/>
          </a:ln>
        </p:spPr>
      </p:pic>
      <p:pic>
        <p:nvPicPr>
          <p:cNvPr id="842" name="Google Shape;842;p43"/>
          <p:cNvPicPr preferRelativeResize="0"/>
          <p:nvPr/>
        </p:nvPicPr>
        <p:blipFill>
          <a:blip r:embed="rId10">
            <a:alphaModFix/>
          </a:blip>
          <a:stretch>
            <a:fillRect/>
          </a:stretch>
        </p:blipFill>
        <p:spPr>
          <a:xfrm>
            <a:off x="2839859" y="2939640"/>
            <a:ext cx="705600" cy="400753"/>
          </a:xfrm>
          <a:prstGeom prst="rect">
            <a:avLst/>
          </a:prstGeom>
          <a:noFill/>
          <a:ln>
            <a:noFill/>
          </a:ln>
        </p:spPr>
      </p:pic>
      <p:pic>
        <p:nvPicPr>
          <p:cNvPr id="843" name="Google Shape;843;p43"/>
          <p:cNvPicPr preferRelativeResize="0"/>
          <p:nvPr/>
        </p:nvPicPr>
        <p:blipFill>
          <a:blip r:embed="rId11">
            <a:alphaModFix/>
          </a:blip>
          <a:stretch>
            <a:fillRect/>
          </a:stretch>
        </p:blipFill>
        <p:spPr>
          <a:xfrm>
            <a:off x="2595049" y="3974921"/>
            <a:ext cx="1195199" cy="272590"/>
          </a:xfrm>
          <a:prstGeom prst="rect">
            <a:avLst/>
          </a:prstGeom>
          <a:noFill/>
          <a:ln>
            <a:noFill/>
          </a:ln>
        </p:spPr>
      </p:pic>
      <p:pic>
        <p:nvPicPr>
          <p:cNvPr id="844" name="Google Shape;844;p43"/>
          <p:cNvPicPr preferRelativeResize="0"/>
          <p:nvPr/>
        </p:nvPicPr>
        <p:blipFill>
          <a:blip r:embed="rId12">
            <a:alphaModFix/>
          </a:blip>
          <a:stretch>
            <a:fillRect/>
          </a:stretch>
        </p:blipFill>
        <p:spPr>
          <a:xfrm>
            <a:off x="533625" y="1828409"/>
            <a:ext cx="1468800" cy="432206"/>
          </a:xfrm>
          <a:prstGeom prst="rect">
            <a:avLst/>
          </a:prstGeom>
          <a:noFill/>
          <a:ln>
            <a:noFill/>
          </a:ln>
        </p:spPr>
      </p:pic>
      <p:pic>
        <p:nvPicPr>
          <p:cNvPr id="845" name="Google Shape;845;p43"/>
          <p:cNvPicPr preferRelativeResize="0"/>
          <p:nvPr/>
        </p:nvPicPr>
        <p:blipFill>
          <a:blip r:embed="rId13">
            <a:alphaModFix/>
          </a:blip>
          <a:stretch>
            <a:fillRect/>
          </a:stretch>
        </p:blipFill>
        <p:spPr>
          <a:xfrm>
            <a:off x="5640987" y="1535213"/>
            <a:ext cx="1443601" cy="1018598"/>
          </a:xfrm>
          <a:prstGeom prst="rect">
            <a:avLst/>
          </a:prstGeom>
          <a:noFill/>
          <a:ln>
            <a:noFill/>
          </a:ln>
        </p:spPr>
      </p:pic>
      <p:pic>
        <p:nvPicPr>
          <p:cNvPr id="846" name="Google Shape;846;p43"/>
          <p:cNvPicPr preferRelativeResize="0"/>
          <p:nvPr/>
        </p:nvPicPr>
        <p:blipFill>
          <a:blip r:embed="rId14">
            <a:alphaModFix/>
          </a:blip>
          <a:stretch>
            <a:fillRect/>
          </a:stretch>
        </p:blipFill>
        <p:spPr>
          <a:xfrm>
            <a:off x="4215124" y="3939130"/>
            <a:ext cx="1090801" cy="310163"/>
          </a:xfrm>
          <a:prstGeom prst="rect">
            <a:avLst/>
          </a:prstGeom>
          <a:noFill/>
          <a:ln>
            <a:noFill/>
          </a:ln>
        </p:spPr>
      </p:pic>
      <p:pic>
        <p:nvPicPr>
          <p:cNvPr id="847" name="Google Shape;847;p43"/>
          <p:cNvPicPr preferRelativeResize="0"/>
          <p:nvPr/>
        </p:nvPicPr>
        <p:blipFill>
          <a:blip r:embed="rId15">
            <a:alphaModFix/>
          </a:blip>
          <a:stretch>
            <a:fillRect/>
          </a:stretch>
        </p:blipFill>
        <p:spPr>
          <a:xfrm>
            <a:off x="7481188" y="1764901"/>
            <a:ext cx="882000" cy="559225"/>
          </a:xfrm>
          <a:prstGeom prst="rect">
            <a:avLst/>
          </a:prstGeom>
          <a:noFill/>
          <a:ln>
            <a:noFill/>
          </a:ln>
        </p:spPr>
      </p:pic>
      <p:pic>
        <p:nvPicPr>
          <p:cNvPr id="848" name="Google Shape;848;p43"/>
          <p:cNvPicPr preferRelativeResize="0"/>
          <p:nvPr/>
        </p:nvPicPr>
        <p:blipFill>
          <a:blip r:embed="rId16">
            <a:alphaModFix/>
          </a:blip>
          <a:stretch>
            <a:fillRect/>
          </a:stretch>
        </p:blipFill>
        <p:spPr>
          <a:xfrm>
            <a:off x="554750" y="3037575"/>
            <a:ext cx="1900801" cy="286221"/>
          </a:xfrm>
          <a:prstGeom prst="rect">
            <a:avLst/>
          </a:prstGeom>
          <a:noFill/>
          <a:ln>
            <a:noFill/>
          </a:ln>
        </p:spPr>
      </p:pic>
      <p:sp>
        <p:nvSpPr>
          <p:cNvPr id="849" name="Google Shape;849;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pic>
        <p:nvPicPr>
          <p:cNvPr id="850" name="Google Shape;850;p43"/>
          <p:cNvPicPr preferRelativeResize="0"/>
          <p:nvPr/>
        </p:nvPicPr>
        <p:blipFill>
          <a:blip r:embed="rId17">
            <a:alphaModFix/>
          </a:blip>
          <a:stretch>
            <a:fillRect/>
          </a:stretch>
        </p:blipFill>
        <p:spPr>
          <a:xfrm>
            <a:off x="7376830" y="3053758"/>
            <a:ext cx="1141758" cy="227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44"/>
          <p:cNvSpPr txBox="1"/>
          <p:nvPr/>
        </p:nvSpPr>
        <p:spPr>
          <a:xfrm>
            <a:off x="858975" y="167700"/>
            <a:ext cx="74136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800">
                <a:solidFill>
                  <a:srgbClr val="00C7BE"/>
                </a:solidFill>
                <a:latin typeface="Calibri"/>
                <a:ea typeface="Calibri"/>
                <a:cs typeface="Calibri"/>
                <a:sym typeface="Calibri"/>
              </a:rPr>
              <a:t>業種・企業規模別の割合</a:t>
            </a:r>
            <a:endParaRPr b="1" sz="2400">
              <a:solidFill>
                <a:srgbClr val="00C7BE"/>
              </a:solidFill>
              <a:latin typeface="Calibri"/>
              <a:ea typeface="Calibri"/>
              <a:cs typeface="Calibri"/>
              <a:sym typeface="Calibri"/>
            </a:endParaRPr>
          </a:p>
        </p:txBody>
      </p:sp>
      <p:sp>
        <p:nvSpPr>
          <p:cNvPr id="856" name="Google Shape;856;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
        <p:nvSpPr>
          <p:cNvPr id="857" name="Google Shape;857;p44"/>
          <p:cNvSpPr txBox="1"/>
          <p:nvPr/>
        </p:nvSpPr>
        <p:spPr>
          <a:xfrm>
            <a:off x="514150" y="677375"/>
            <a:ext cx="8068200" cy="53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ja" sz="1200">
                <a:solidFill>
                  <a:schemeClr val="dk2"/>
                </a:solidFill>
              </a:rPr>
              <a:t>業種や企業規模を問わず、様々な企業にご利用いただいています。</a:t>
            </a:r>
            <a:endParaRPr b="1" sz="1200">
              <a:solidFill>
                <a:schemeClr val="dk2"/>
              </a:solidFill>
            </a:endParaRPr>
          </a:p>
        </p:txBody>
      </p:sp>
      <p:pic>
        <p:nvPicPr>
          <p:cNvPr id="858" name="Google Shape;858;p44" title="グラフ"/>
          <p:cNvPicPr preferRelativeResize="0"/>
          <p:nvPr/>
        </p:nvPicPr>
        <p:blipFill>
          <a:blip r:embed="rId3">
            <a:alphaModFix/>
          </a:blip>
          <a:stretch>
            <a:fillRect/>
          </a:stretch>
        </p:blipFill>
        <p:spPr>
          <a:xfrm>
            <a:off x="4723175" y="1962816"/>
            <a:ext cx="4090614" cy="2529370"/>
          </a:xfrm>
          <a:prstGeom prst="rect">
            <a:avLst/>
          </a:prstGeom>
          <a:noFill/>
          <a:ln>
            <a:noFill/>
          </a:ln>
        </p:spPr>
      </p:pic>
      <p:pic>
        <p:nvPicPr>
          <p:cNvPr id="859" name="Google Shape;859;p44" title="グラフ"/>
          <p:cNvPicPr preferRelativeResize="0"/>
          <p:nvPr/>
        </p:nvPicPr>
        <p:blipFill>
          <a:blip r:embed="rId4">
            <a:alphaModFix/>
          </a:blip>
          <a:stretch>
            <a:fillRect/>
          </a:stretch>
        </p:blipFill>
        <p:spPr>
          <a:xfrm>
            <a:off x="313280" y="1825050"/>
            <a:ext cx="4313397" cy="2667138"/>
          </a:xfrm>
          <a:prstGeom prst="rect">
            <a:avLst/>
          </a:prstGeom>
          <a:noFill/>
          <a:ln>
            <a:noFill/>
          </a:ln>
        </p:spPr>
      </p:pic>
      <p:sp>
        <p:nvSpPr>
          <p:cNvPr id="860" name="Google Shape;860;p44"/>
          <p:cNvSpPr/>
          <p:nvPr/>
        </p:nvSpPr>
        <p:spPr>
          <a:xfrm>
            <a:off x="639825" y="1338925"/>
            <a:ext cx="3660300" cy="3078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a:solidFill>
                  <a:srgbClr val="FFFFFF"/>
                </a:solidFill>
              </a:rPr>
              <a:t>業種別の割合</a:t>
            </a:r>
            <a:endParaRPr b="1">
              <a:solidFill>
                <a:srgbClr val="FFFFFF"/>
              </a:solidFill>
            </a:endParaRPr>
          </a:p>
        </p:txBody>
      </p:sp>
      <p:sp>
        <p:nvSpPr>
          <p:cNvPr id="861" name="Google Shape;861;p44"/>
          <p:cNvSpPr/>
          <p:nvPr/>
        </p:nvSpPr>
        <p:spPr>
          <a:xfrm>
            <a:off x="4938337" y="1338925"/>
            <a:ext cx="3660300" cy="3078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a:solidFill>
                  <a:srgbClr val="FFFFFF"/>
                </a:solidFill>
              </a:rPr>
              <a:t>企業規模別の割合</a:t>
            </a:r>
            <a:endParaRPr b="1">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pic>
        <p:nvPicPr>
          <p:cNvPr id="866" name="Google Shape;866;p45" title="グラフ"/>
          <p:cNvPicPr preferRelativeResize="0"/>
          <p:nvPr/>
        </p:nvPicPr>
        <p:blipFill rotWithShape="1">
          <a:blip r:embed="rId3">
            <a:alphaModFix/>
          </a:blip>
          <a:srcRect b="0" l="13127" r="12749" t="0"/>
          <a:stretch/>
        </p:blipFill>
        <p:spPr>
          <a:xfrm>
            <a:off x="662525" y="1705600"/>
            <a:ext cx="3757074" cy="3134150"/>
          </a:xfrm>
          <a:prstGeom prst="rect">
            <a:avLst/>
          </a:prstGeom>
          <a:noFill/>
          <a:ln>
            <a:noFill/>
          </a:ln>
        </p:spPr>
      </p:pic>
      <p:sp>
        <p:nvSpPr>
          <p:cNvPr id="867" name="Google Shape;867;p45"/>
          <p:cNvSpPr txBox="1"/>
          <p:nvPr/>
        </p:nvSpPr>
        <p:spPr>
          <a:xfrm>
            <a:off x="185825" y="1350800"/>
            <a:ext cx="2154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sz="1500">
                <a:solidFill>
                  <a:schemeClr val="dk2"/>
                </a:solidFill>
              </a:rPr>
              <a:t>エンジニア/情シス</a:t>
            </a:r>
            <a:endParaRPr b="1" sz="1500">
              <a:solidFill>
                <a:schemeClr val="dk2"/>
              </a:solidFill>
            </a:endParaRPr>
          </a:p>
          <a:p>
            <a:pPr indent="0" lvl="0" marL="0" rtl="0" algn="ctr">
              <a:spcBef>
                <a:spcPts val="0"/>
              </a:spcBef>
              <a:spcAft>
                <a:spcPts val="0"/>
              </a:spcAft>
              <a:buNone/>
            </a:pPr>
            <a:r>
              <a:rPr b="1" lang="ja" sz="1500">
                <a:solidFill>
                  <a:schemeClr val="dk2"/>
                </a:solidFill>
              </a:rPr>
              <a:t>17%</a:t>
            </a:r>
            <a:endParaRPr b="1" sz="1500">
              <a:solidFill>
                <a:schemeClr val="dk2"/>
              </a:solidFill>
            </a:endParaRPr>
          </a:p>
        </p:txBody>
      </p:sp>
      <p:cxnSp>
        <p:nvCxnSpPr>
          <p:cNvPr id="868" name="Google Shape;868;p45"/>
          <p:cNvCxnSpPr/>
          <p:nvPr/>
        </p:nvCxnSpPr>
        <p:spPr>
          <a:xfrm>
            <a:off x="1537450" y="1979975"/>
            <a:ext cx="468000" cy="448200"/>
          </a:xfrm>
          <a:prstGeom prst="straightConnector1">
            <a:avLst/>
          </a:prstGeom>
          <a:noFill/>
          <a:ln cap="flat" cmpd="sng" w="9525">
            <a:solidFill>
              <a:schemeClr val="dk2"/>
            </a:solidFill>
            <a:prstDash val="solid"/>
            <a:round/>
            <a:headEnd len="med" w="med" type="none"/>
            <a:tailEnd len="med" w="med" type="none"/>
          </a:ln>
        </p:spPr>
      </p:cxnSp>
      <p:sp>
        <p:nvSpPr>
          <p:cNvPr id="869" name="Google Shape;869;p45"/>
          <p:cNvSpPr txBox="1"/>
          <p:nvPr/>
        </p:nvSpPr>
        <p:spPr>
          <a:xfrm>
            <a:off x="1700775" y="3350875"/>
            <a:ext cx="2154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sz="1500">
                <a:solidFill>
                  <a:schemeClr val="lt1"/>
                </a:solidFill>
              </a:rPr>
              <a:t>非エンジニア部門</a:t>
            </a:r>
            <a:endParaRPr b="1" sz="1500">
              <a:solidFill>
                <a:schemeClr val="lt1"/>
              </a:solidFill>
            </a:endParaRPr>
          </a:p>
          <a:p>
            <a:pPr indent="0" lvl="0" marL="0" rtl="0" algn="ctr">
              <a:spcBef>
                <a:spcPts val="0"/>
              </a:spcBef>
              <a:spcAft>
                <a:spcPts val="0"/>
              </a:spcAft>
              <a:buNone/>
            </a:pPr>
            <a:r>
              <a:rPr b="1" lang="ja" sz="1500">
                <a:solidFill>
                  <a:schemeClr val="lt1"/>
                </a:solidFill>
              </a:rPr>
              <a:t>83%</a:t>
            </a:r>
            <a:endParaRPr b="1" sz="1500">
              <a:solidFill>
                <a:schemeClr val="lt1"/>
              </a:solidFill>
            </a:endParaRPr>
          </a:p>
        </p:txBody>
      </p:sp>
      <p:sp>
        <p:nvSpPr>
          <p:cNvPr id="870" name="Google Shape;870;p45"/>
          <p:cNvSpPr txBox="1"/>
          <p:nvPr/>
        </p:nvSpPr>
        <p:spPr>
          <a:xfrm>
            <a:off x="4067950" y="2551075"/>
            <a:ext cx="47370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500">
                <a:solidFill>
                  <a:schemeClr val="dk2"/>
                </a:solidFill>
                <a:latin typeface="Calibri"/>
                <a:ea typeface="Calibri"/>
                <a:cs typeface="Calibri"/>
                <a:sym typeface="Calibri"/>
              </a:rPr>
              <a:t>利用者の内、</a:t>
            </a:r>
            <a:endParaRPr b="1" sz="2500">
              <a:solidFill>
                <a:schemeClr val="dk2"/>
              </a:solidFill>
              <a:latin typeface="Calibri"/>
              <a:ea typeface="Calibri"/>
              <a:cs typeface="Calibri"/>
              <a:sym typeface="Calibri"/>
            </a:endParaRPr>
          </a:p>
          <a:p>
            <a:pPr indent="0" lvl="0" marL="0" rtl="0" algn="ctr">
              <a:spcBef>
                <a:spcPts val="0"/>
              </a:spcBef>
              <a:spcAft>
                <a:spcPts val="0"/>
              </a:spcAft>
              <a:buNone/>
            </a:pPr>
            <a:r>
              <a:rPr b="1" lang="ja" sz="2500">
                <a:solidFill>
                  <a:schemeClr val="dk2"/>
                </a:solidFill>
                <a:latin typeface="Calibri"/>
                <a:ea typeface="Calibri"/>
                <a:cs typeface="Calibri"/>
                <a:sym typeface="Calibri"/>
              </a:rPr>
              <a:t>80%以上が非エンジニア部門</a:t>
            </a:r>
            <a:endParaRPr b="1" sz="2500">
              <a:solidFill>
                <a:schemeClr val="dk2"/>
              </a:solidFill>
              <a:latin typeface="Calibri"/>
              <a:ea typeface="Calibri"/>
              <a:cs typeface="Calibri"/>
              <a:sym typeface="Calibri"/>
            </a:endParaRPr>
          </a:p>
        </p:txBody>
      </p:sp>
      <p:sp>
        <p:nvSpPr>
          <p:cNvPr id="871" name="Google Shape;871;p45"/>
          <p:cNvSpPr txBox="1"/>
          <p:nvPr/>
        </p:nvSpPr>
        <p:spPr>
          <a:xfrm>
            <a:off x="703350" y="239225"/>
            <a:ext cx="79581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800">
                <a:solidFill>
                  <a:srgbClr val="00C7BE"/>
                </a:solidFill>
                <a:latin typeface="Calibri"/>
                <a:ea typeface="Calibri"/>
                <a:cs typeface="Calibri"/>
                <a:sym typeface="Calibri"/>
              </a:rPr>
              <a:t>非エンジニア部門のユーザーが多数</a:t>
            </a:r>
            <a:endParaRPr b="1" sz="2800">
              <a:solidFill>
                <a:srgbClr val="00C7BE"/>
              </a:solidFill>
              <a:latin typeface="Calibri"/>
              <a:ea typeface="Calibri"/>
              <a:cs typeface="Calibri"/>
              <a:sym typeface="Calibri"/>
            </a:endParaRPr>
          </a:p>
        </p:txBody>
      </p:sp>
      <p:sp>
        <p:nvSpPr>
          <p:cNvPr id="872" name="Google Shape;872;p45"/>
          <p:cNvSpPr txBox="1"/>
          <p:nvPr/>
        </p:nvSpPr>
        <p:spPr>
          <a:xfrm>
            <a:off x="514150" y="708700"/>
            <a:ext cx="8066100" cy="53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ja">
                <a:solidFill>
                  <a:srgbClr val="434343"/>
                </a:solidFill>
              </a:rPr>
              <a:t>利用ユーザーの内、80%以上が非エンジニア部門となっており、</a:t>
            </a:r>
            <a:endParaRPr b="1">
              <a:solidFill>
                <a:srgbClr val="434343"/>
              </a:solidFill>
            </a:endParaRPr>
          </a:p>
          <a:p>
            <a:pPr indent="0" lvl="0" marL="0" rtl="0" algn="ctr">
              <a:lnSpc>
                <a:spcPct val="115000"/>
              </a:lnSpc>
              <a:spcBef>
                <a:spcPts val="0"/>
              </a:spcBef>
              <a:spcAft>
                <a:spcPts val="0"/>
              </a:spcAft>
              <a:buNone/>
            </a:pPr>
            <a:r>
              <a:rPr b="1" lang="ja">
                <a:solidFill>
                  <a:srgbClr val="434343"/>
                </a:solidFill>
              </a:rPr>
              <a:t>現場の方が自ら業務の自動化を実現されています。</a:t>
            </a:r>
            <a:endParaRPr b="1">
              <a:solidFill>
                <a:srgbClr val="434343"/>
              </a:solidFill>
            </a:endParaRPr>
          </a:p>
        </p:txBody>
      </p:sp>
      <p:sp>
        <p:nvSpPr>
          <p:cNvPr id="873" name="Google Shape;873;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grpSp>
        <p:nvGrpSpPr>
          <p:cNvPr id="87" name="Google Shape;87;p19"/>
          <p:cNvGrpSpPr/>
          <p:nvPr/>
        </p:nvGrpSpPr>
        <p:grpSpPr>
          <a:xfrm>
            <a:off x="315476" y="1217647"/>
            <a:ext cx="5276068" cy="3100693"/>
            <a:chOff x="3374273" y="1553352"/>
            <a:chExt cx="5423590" cy="3187390"/>
          </a:xfrm>
        </p:grpSpPr>
        <p:grpSp>
          <p:nvGrpSpPr>
            <p:cNvPr id="88" name="Google Shape;88;p19"/>
            <p:cNvGrpSpPr/>
            <p:nvPr/>
          </p:nvGrpSpPr>
          <p:grpSpPr>
            <a:xfrm>
              <a:off x="3374273" y="1553352"/>
              <a:ext cx="5423590" cy="3187390"/>
              <a:chOff x="2587225" y="1991500"/>
              <a:chExt cx="4199450" cy="2467975"/>
            </a:xfrm>
          </p:grpSpPr>
          <p:pic>
            <p:nvPicPr>
              <p:cNvPr id="89" name="Google Shape;89;p19"/>
              <p:cNvPicPr preferRelativeResize="0"/>
              <p:nvPr/>
            </p:nvPicPr>
            <p:blipFill>
              <a:blip r:embed="rId3">
                <a:alphaModFix/>
              </a:blip>
              <a:stretch>
                <a:fillRect/>
              </a:stretch>
            </p:blipFill>
            <p:spPr>
              <a:xfrm>
                <a:off x="2587225" y="1991500"/>
                <a:ext cx="4199450" cy="2467975"/>
              </a:xfrm>
              <a:prstGeom prst="rect">
                <a:avLst/>
              </a:prstGeom>
              <a:noFill/>
              <a:ln>
                <a:noFill/>
              </a:ln>
            </p:spPr>
          </p:pic>
          <p:sp>
            <p:nvSpPr>
              <p:cNvPr id="90" name="Google Shape;90;p19"/>
              <p:cNvSpPr/>
              <p:nvPr/>
            </p:nvSpPr>
            <p:spPr>
              <a:xfrm>
                <a:off x="3112775" y="2164100"/>
                <a:ext cx="3153300" cy="197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9"/>
              <p:cNvSpPr/>
              <p:nvPr/>
            </p:nvSpPr>
            <p:spPr>
              <a:xfrm>
                <a:off x="4541825" y="4258525"/>
                <a:ext cx="289200" cy="46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2" name="Google Shape;92;p19"/>
            <p:cNvPicPr preferRelativeResize="0"/>
            <p:nvPr/>
          </p:nvPicPr>
          <p:blipFill>
            <a:blip r:embed="rId4">
              <a:alphaModFix/>
            </a:blip>
            <a:stretch>
              <a:fillRect/>
            </a:stretch>
          </p:blipFill>
          <p:spPr>
            <a:xfrm>
              <a:off x="4058275" y="1790426"/>
              <a:ext cx="4072525" cy="2513624"/>
            </a:xfrm>
            <a:prstGeom prst="rect">
              <a:avLst/>
            </a:prstGeom>
            <a:noFill/>
            <a:ln>
              <a:noFill/>
            </a:ln>
          </p:spPr>
        </p:pic>
        <p:sp>
          <p:nvSpPr>
            <p:cNvPr id="93" name="Google Shape;93;p19"/>
            <p:cNvSpPr/>
            <p:nvPr/>
          </p:nvSpPr>
          <p:spPr>
            <a:xfrm>
              <a:off x="4058275" y="2805175"/>
              <a:ext cx="548700" cy="149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94" name="Google Shape;94;p19"/>
          <p:cNvPicPr preferRelativeResize="0"/>
          <p:nvPr/>
        </p:nvPicPr>
        <p:blipFill>
          <a:blip r:embed="rId5">
            <a:alphaModFix/>
          </a:blip>
          <a:stretch>
            <a:fillRect/>
          </a:stretch>
        </p:blipFill>
        <p:spPr>
          <a:xfrm>
            <a:off x="6022300" y="1382025"/>
            <a:ext cx="1971401" cy="552700"/>
          </a:xfrm>
          <a:prstGeom prst="rect">
            <a:avLst/>
          </a:prstGeom>
          <a:noFill/>
          <a:ln>
            <a:noFill/>
          </a:ln>
        </p:spPr>
      </p:pic>
      <p:sp>
        <p:nvSpPr>
          <p:cNvPr id="95" name="Google Shape;9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
        <p:nvSpPr>
          <p:cNvPr id="96" name="Google Shape;96;p19"/>
          <p:cNvSpPr txBox="1"/>
          <p:nvPr/>
        </p:nvSpPr>
        <p:spPr>
          <a:xfrm>
            <a:off x="5460425" y="2036100"/>
            <a:ext cx="3341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sz="1800">
                <a:solidFill>
                  <a:srgbClr val="00C7BE"/>
                </a:solidFill>
              </a:rPr>
              <a:t>Hyper Automation</a:t>
            </a:r>
            <a:endParaRPr b="1" sz="1800">
              <a:solidFill>
                <a:srgbClr val="00C7BE"/>
              </a:solidFill>
            </a:endParaRPr>
          </a:p>
        </p:txBody>
      </p:sp>
      <p:cxnSp>
        <p:nvCxnSpPr>
          <p:cNvPr id="97" name="Google Shape;97;p19"/>
          <p:cNvCxnSpPr/>
          <p:nvPr/>
        </p:nvCxnSpPr>
        <p:spPr>
          <a:xfrm>
            <a:off x="6168850" y="2599175"/>
            <a:ext cx="1965300" cy="0"/>
          </a:xfrm>
          <a:prstGeom prst="straightConnector1">
            <a:avLst/>
          </a:prstGeom>
          <a:noFill/>
          <a:ln cap="flat" cmpd="sng" w="9525">
            <a:solidFill>
              <a:srgbClr val="00C7BE"/>
            </a:solidFill>
            <a:prstDash val="solid"/>
            <a:round/>
            <a:headEnd len="med" w="med" type="none"/>
            <a:tailEnd len="med" w="med" type="none"/>
          </a:ln>
        </p:spPr>
      </p:cxnSp>
      <p:sp>
        <p:nvSpPr>
          <p:cNvPr id="98" name="Google Shape;98;p19"/>
          <p:cNvSpPr txBox="1"/>
          <p:nvPr/>
        </p:nvSpPr>
        <p:spPr>
          <a:xfrm>
            <a:off x="5460425" y="2705975"/>
            <a:ext cx="3341100" cy="109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ja" sz="1800">
                <a:solidFill>
                  <a:srgbClr val="00C7BE"/>
                </a:solidFill>
              </a:rPr>
              <a:t>あらゆる事務作業の自動化を</a:t>
            </a:r>
            <a:endParaRPr sz="1800">
              <a:solidFill>
                <a:srgbClr val="00C7BE"/>
              </a:solidFill>
            </a:endParaRPr>
          </a:p>
          <a:p>
            <a:pPr indent="0" lvl="0" marL="0" rtl="0" algn="ctr">
              <a:lnSpc>
                <a:spcPct val="115000"/>
              </a:lnSpc>
              <a:spcBef>
                <a:spcPts val="0"/>
              </a:spcBef>
              <a:spcAft>
                <a:spcPts val="0"/>
              </a:spcAft>
              <a:buNone/>
            </a:pPr>
            <a:r>
              <a:rPr lang="ja" sz="1800">
                <a:solidFill>
                  <a:srgbClr val="00C7BE"/>
                </a:solidFill>
              </a:rPr>
              <a:t>ノーコードで実現する</a:t>
            </a:r>
            <a:endParaRPr sz="1800">
              <a:solidFill>
                <a:srgbClr val="00C7BE"/>
              </a:solidFill>
            </a:endParaRPr>
          </a:p>
          <a:p>
            <a:pPr indent="0" lvl="0" marL="0" rtl="0" algn="ctr">
              <a:lnSpc>
                <a:spcPct val="115000"/>
              </a:lnSpc>
              <a:spcBef>
                <a:spcPts val="0"/>
              </a:spcBef>
              <a:spcAft>
                <a:spcPts val="0"/>
              </a:spcAft>
              <a:buNone/>
            </a:pPr>
            <a:r>
              <a:rPr lang="ja" sz="1800">
                <a:solidFill>
                  <a:srgbClr val="00C7BE"/>
                </a:solidFill>
              </a:rPr>
              <a:t>ハイパーオートメーション</a:t>
            </a:r>
            <a:endParaRPr sz="1800">
              <a:solidFill>
                <a:srgbClr val="00C7BE"/>
              </a:solidFill>
            </a:endParaRPr>
          </a:p>
        </p:txBody>
      </p:sp>
      <p:pic>
        <p:nvPicPr>
          <p:cNvPr id="99" name="Google Shape;99;p19"/>
          <p:cNvPicPr preferRelativeResize="0"/>
          <p:nvPr/>
        </p:nvPicPr>
        <p:blipFill>
          <a:blip r:embed="rId6">
            <a:alphaModFix/>
          </a:blip>
          <a:stretch>
            <a:fillRect/>
          </a:stretch>
        </p:blipFill>
        <p:spPr>
          <a:xfrm>
            <a:off x="6256775" y="3960185"/>
            <a:ext cx="961300" cy="320425"/>
          </a:xfrm>
          <a:prstGeom prst="rect">
            <a:avLst/>
          </a:prstGeom>
          <a:noFill/>
          <a:ln>
            <a:noFill/>
          </a:ln>
        </p:spPr>
      </p:pic>
      <p:pic>
        <p:nvPicPr>
          <p:cNvPr id="100" name="Google Shape;100;p19"/>
          <p:cNvPicPr preferRelativeResize="0"/>
          <p:nvPr/>
        </p:nvPicPr>
        <p:blipFill>
          <a:blip r:embed="rId7">
            <a:alphaModFix/>
          </a:blip>
          <a:stretch>
            <a:fillRect/>
          </a:stretch>
        </p:blipFill>
        <p:spPr>
          <a:xfrm>
            <a:off x="7513024" y="3889550"/>
            <a:ext cx="728701" cy="461700"/>
          </a:xfrm>
          <a:prstGeom prst="rect">
            <a:avLst/>
          </a:prstGeom>
          <a:noFill/>
          <a:ln>
            <a:noFill/>
          </a:ln>
        </p:spPr>
      </p:pic>
      <p:pic>
        <p:nvPicPr>
          <p:cNvPr id="101" name="Google Shape;101;p19"/>
          <p:cNvPicPr preferRelativeResize="0"/>
          <p:nvPr/>
        </p:nvPicPr>
        <p:blipFill>
          <a:blip r:embed="rId8">
            <a:alphaModFix/>
          </a:blip>
          <a:stretch>
            <a:fillRect/>
          </a:stretch>
        </p:blipFill>
        <p:spPr>
          <a:xfrm>
            <a:off x="4093054" y="2036168"/>
            <a:ext cx="1141491" cy="2471214"/>
          </a:xfrm>
          <a:prstGeom prst="rect">
            <a:avLst/>
          </a:prstGeom>
          <a:noFill/>
          <a:ln>
            <a:noFill/>
          </a:ln>
        </p:spPr>
      </p:pic>
      <p:pic>
        <p:nvPicPr>
          <p:cNvPr id="102" name="Google Shape;102;p19"/>
          <p:cNvPicPr preferRelativeResize="0"/>
          <p:nvPr/>
        </p:nvPicPr>
        <p:blipFill>
          <a:blip r:embed="rId9">
            <a:alphaModFix/>
          </a:blip>
          <a:stretch>
            <a:fillRect/>
          </a:stretch>
        </p:blipFill>
        <p:spPr>
          <a:xfrm>
            <a:off x="4024075" y="1984350"/>
            <a:ext cx="1259675" cy="25396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46"/>
          <p:cNvSpPr txBox="1"/>
          <p:nvPr/>
        </p:nvSpPr>
        <p:spPr>
          <a:xfrm>
            <a:off x="3170825" y="1949600"/>
            <a:ext cx="5055000" cy="209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350">
                <a:solidFill>
                  <a:srgbClr val="08131A"/>
                </a:solidFill>
                <a:highlight>
                  <a:srgbClr val="FFFFFF"/>
                </a:highlight>
              </a:rPr>
              <a:t>日本と世界をつなぐ「グローバルコマース事業」を展開されているBEENOS株式会社様。グループ企業を含めた1,000人以上の従業員の人事・労務を管理するHR室で「Yoom」を導入。</a:t>
            </a:r>
            <a:endParaRPr sz="1350">
              <a:solidFill>
                <a:srgbClr val="08131A"/>
              </a:solidFill>
              <a:highlight>
                <a:srgbClr val="FFFFFF"/>
              </a:highlight>
            </a:endParaRPr>
          </a:p>
          <a:p>
            <a:pPr indent="0" lvl="0" marL="0" rtl="0" algn="l">
              <a:lnSpc>
                <a:spcPct val="115000"/>
              </a:lnSpc>
              <a:spcBef>
                <a:spcPts val="0"/>
              </a:spcBef>
              <a:spcAft>
                <a:spcPts val="0"/>
              </a:spcAft>
              <a:buNone/>
            </a:pPr>
            <a:r>
              <a:t/>
            </a:r>
            <a:endParaRPr sz="1350">
              <a:solidFill>
                <a:srgbClr val="08131A"/>
              </a:solidFill>
              <a:highlight>
                <a:srgbClr val="FFFFFF"/>
              </a:highlight>
            </a:endParaRPr>
          </a:p>
          <a:p>
            <a:pPr indent="0" lvl="0" marL="0" rtl="0" algn="l">
              <a:lnSpc>
                <a:spcPct val="115000"/>
              </a:lnSpc>
              <a:spcBef>
                <a:spcPts val="0"/>
              </a:spcBef>
              <a:spcAft>
                <a:spcPts val="0"/>
              </a:spcAft>
              <a:buNone/>
            </a:pPr>
            <a:r>
              <a:rPr lang="ja">
                <a:solidFill>
                  <a:schemeClr val="dk1"/>
                </a:solidFill>
              </a:rPr>
              <a:t>Yoomの導入により、従業員情報の入力作業の自動化と必要タスクの通知が可能に。1000人弱の従業員の入退社から社会保険の手続きまで、人事や労務に関するプロセスを</a:t>
            </a:r>
            <a:r>
              <a:rPr b="1" lang="ja">
                <a:solidFill>
                  <a:schemeClr val="dk1"/>
                </a:solidFill>
              </a:rPr>
              <a:t>2.5人の人員で管理</a:t>
            </a:r>
            <a:r>
              <a:rPr lang="ja">
                <a:solidFill>
                  <a:schemeClr val="dk1"/>
                </a:solidFill>
              </a:rPr>
              <a:t>されています。</a:t>
            </a:r>
            <a:endParaRPr sz="1800">
              <a:solidFill>
                <a:schemeClr val="dk1"/>
              </a:solidFill>
            </a:endParaRPr>
          </a:p>
        </p:txBody>
      </p:sp>
      <p:sp>
        <p:nvSpPr>
          <p:cNvPr id="879" name="Google Shape;879;p46"/>
          <p:cNvSpPr txBox="1"/>
          <p:nvPr/>
        </p:nvSpPr>
        <p:spPr>
          <a:xfrm>
            <a:off x="895950" y="376700"/>
            <a:ext cx="74991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sz="2500">
                <a:solidFill>
                  <a:srgbClr val="00C7BE"/>
                </a:solidFill>
              </a:rPr>
              <a:t>Yoomお客様事例｜BEENOS様</a:t>
            </a:r>
            <a:endParaRPr b="1" sz="2500">
              <a:solidFill>
                <a:srgbClr val="00C7BE"/>
              </a:solidFill>
            </a:endParaRPr>
          </a:p>
        </p:txBody>
      </p:sp>
      <p:sp>
        <p:nvSpPr>
          <p:cNvPr id="880" name="Google Shape;880;p46"/>
          <p:cNvSpPr txBox="1"/>
          <p:nvPr/>
        </p:nvSpPr>
        <p:spPr>
          <a:xfrm>
            <a:off x="392463" y="3048548"/>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a:t>BEENOS株式会社 様</a:t>
            </a:r>
            <a:endParaRPr b="1"/>
          </a:p>
        </p:txBody>
      </p:sp>
      <p:sp>
        <p:nvSpPr>
          <p:cNvPr id="881" name="Google Shape;881;p46"/>
          <p:cNvSpPr txBox="1"/>
          <p:nvPr/>
        </p:nvSpPr>
        <p:spPr>
          <a:xfrm>
            <a:off x="3170825" y="1439900"/>
            <a:ext cx="4575900" cy="46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ja" sz="1850">
                <a:solidFill>
                  <a:srgbClr val="08131A"/>
                </a:solidFill>
                <a:highlight>
                  <a:srgbClr val="FFFFFF"/>
                </a:highlight>
              </a:rPr>
              <a:t>1,000人の労務管理を2.5人で対応！</a:t>
            </a:r>
            <a:endParaRPr b="1" sz="1900"/>
          </a:p>
        </p:txBody>
      </p:sp>
      <p:pic>
        <p:nvPicPr>
          <p:cNvPr id="882" name="Google Shape;882;p46"/>
          <p:cNvPicPr preferRelativeResize="0"/>
          <p:nvPr/>
        </p:nvPicPr>
        <p:blipFill>
          <a:blip r:embed="rId3">
            <a:alphaModFix/>
          </a:blip>
          <a:stretch>
            <a:fillRect/>
          </a:stretch>
        </p:blipFill>
        <p:spPr>
          <a:xfrm>
            <a:off x="743775" y="1949600"/>
            <a:ext cx="2257200" cy="1190610"/>
          </a:xfrm>
          <a:prstGeom prst="rect">
            <a:avLst/>
          </a:prstGeom>
          <a:noFill/>
          <a:ln>
            <a:noFill/>
          </a:ln>
        </p:spPr>
      </p:pic>
      <p:sp>
        <p:nvSpPr>
          <p:cNvPr id="883" name="Google Shape;883;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47"/>
          <p:cNvSpPr txBox="1"/>
          <p:nvPr/>
        </p:nvSpPr>
        <p:spPr>
          <a:xfrm>
            <a:off x="3170825" y="1949600"/>
            <a:ext cx="5055000" cy="21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a:solidFill>
                  <a:schemeClr val="dk1"/>
                </a:solidFill>
                <a:highlight>
                  <a:srgbClr val="FFFFFF"/>
                </a:highlight>
              </a:rPr>
              <a:t>日本最大級のスキルマーケット「ココナラ」を運営する株式会社ココナラ様。</a:t>
            </a:r>
            <a:r>
              <a:rPr lang="ja">
                <a:solidFill>
                  <a:schemeClr val="dk1"/>
                </a:solidFill>
              </a:rPr>
              <a:t>毎月発生する契約締結業務を担う法務部門で「</a:t>
            </a:r>
            <a:r>
              <a:rPr lang="ja" sz="1350">
                <a:solidFill>
                  <a:srgbClr val="08131A"/>
                </a:solidFill>
                <a:highlight>
                  <a:srgbClr val="FFFFFF"/>
                </a:highlight>
              </a:rPr>
              <a:t>Yoom」を導入。</a:t>
            </a:r>
            <a:endParaRPr>
              <a:solidFill>
                <a:schemeClr val="dk1"/>
              </a:solidFill>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ja">
                <a:solidFill>
                  <a:schemeClr val="dk1"/>
                </a:solidFill>
              </a:rPr>
              <a:t>Yoomの導入により、営業担当者と法務担当者の双方で工数がかかっていたデータ入力の作業を自動化。必要なデータ入力作業は全てYoomで代行し、承認作業のみで契約書の送付を完結。</a:t>
            </a:r>
            <a:r>
              <a:rPr b="1" lang="ja">
                <a:solidFill>
                  <a:schemeClr val="dk1"/>
                </a:solidFill>
              </a:rPr>
              <a:t>50%の工数削減</a:t>
            </a:r>
            <a:r>
              <a:rPr lang="ja">
                <a:solidFill>
                  <a:schemeClr val="dk1"/>
                </a:solidFill>
              </a:rPr>
              <a:t>を実現されています。</a:t>
            </a:r>
            <a:endParaRPr/>
          </a:p>
        </p:txBody>
      </p:sp>
      <p:sp>
        <p:nvSpPr>
          <p:cNvPr id="889" name="Google Shape;889;p47"/>
          <p:cNvSpPr txBox="1"/>
          <p:nvPr/>
        </p:nvSpPr>
        <p:spPr>
          <a:xfrm>
            <a:off x="895950" y="376700"/>
            <a:ext cx="74991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sz="2500">
                <a:solidFill>
                  <a:srgbClr val="00C7BE"/>
                </a:solidFill>
              </a:rPr>
              <a:t>Yoomお客様事例｜ココナラ様</a:t>
            </a:r>
            <a:endParaRPr b="1" sz="2500">
              <a:solidFill>
                <a:srgbClr val="00C7BE"/>
              </a:solidFill>
            </a:endParaRPr>
          </a:p>
        </p:txBody>
      </p:sp>
      <p:sp>
        <p:nvSpPr>
          <p:cNvPr id="890" name="Google Shape;890;p47"/>
          <p:cNvSpPr txBox="1"/>
          <p:nvPr/>
        </p:nvSpPr>
        <p:spPr>
          <a:xfrm>
            <a:off x="392463" y="3048548"/>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a:t>株式会社ココナラ 様</a:t>
            </a:r>
            <a:endParaRPr b="1"/>
          </a:p>
        </p:txBody>
      </p:sp>
      <p:sp>
        <p:nvSpPr>
          <p:cNvPr id="891" name="Google Shape;891;p47"/>
          <p:cNvSpPr txBox="1"/>
          <p:nvPr/>
        </p:nvSpPr>
        <p:spPr>
          <a:xfrm>
            <a:off x="3170825" y="1439900"/>
            <a:ext cx="4575900" cy="46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ja" sz="1850">
                <a:solidFill>
                  <a:srgbClr val="08131A"/>
                </a:solidFill>
                <a:highlight>
                  <a:srgbClr val="FFFFFF"/>
                </a:highlight>
              </a:rPr>
              <a:t>契約締結業務の工数を50%削減！</a:t>
            </a:r>
            <a:endParaRPr b="1" sz="1900"/>
          </a:p>
        </p:txBody>
      </p:sp>
      <p:pic>
        <p:nvPicPr>
          <p:cNvPr id="892" name="Google Shape;892;p47"/>
          <p:cNvPicPr preferRelativeResize="0"/>
          <p:nvPr/>
        </p:nvPicPr>
        <p:blipFill>
          <a:blip r:embed="rId3">
            <a:alphaModFix/>
          </a:blip>
          <a:stretch>
            <a:fillRect/>
          </a:stretch>
        </p:blipFill>
        <p:spPr>
          <a:xfrm>
            <a:off x="533400" y="2094328"/>
            <a:ext cx="2595601" cy="987109"/>
          </a:xfrm>
          <a:prstGeom prst="rect">
            <a:avLst/>
          </a:prstGeom>
          <a:noFill/>
          <a:ln>
            <a:noFill/>
          </a:ln>
        </p:spPr>
      </p:pic>
      <p:sp>
        <p:nvSpPr>
          <p:cNvPr id="893" name="Google Shape;893;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48"/>
          <p:cNvSpPr txBox="1"/>
          <p:nvPr/>
        </p:nvSpPr>
        <p:spPr>
          <a:xfrm>
            <a:off x="3170825" y="1949600"/>
            <a:ext cx="5055000" cy="21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a:t>インターネット動画配信の第一人者として、動画や音声コンテンツの制作・配信・運用などを行う株式会社Ｊストリーム様。</a:t>
            </a:r>
            <a:r>
              <a:rPr lang="ja">
                <a:solidFill>
                  <a:schemeClr val="dk1"/>
                </a:solidFill>
              </a:rPr>
              <a:t>購買管理部門で「Yoom」を導入。</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ja">
                <a:solidFill>
                  <a:schemeClr val="dk1"/>
                </a:solidFill>
              </a:rPr>
              <a:t>Yoomの導入により、購買依頼の連絡経路の統一</a:t>
            </a:r>
            <a:r>
              <a:rPr lang="ja"/>
              <a:t>、タスク通知、タスク完了連絡の自動化を実現。300名以上の社員からの購買依頼の業務を効率化し、</a:t>
            </a:r>
            <a:r>
              <a:rPr b="1" lang="ja"/>
              <a:t>毎月20時間以上の削減</a:t>
            </a:r>
            <a:r>
              <a:rPr lang="ja"/>
              <a:t>に成功されています。</a:t>
            </a:r>
            <a:endParaRPr/>
          </a:p>
        </p:txBody>
      </p:sp>
      <p:sp>
        <p:nvSpPr>
          <p:cNvPr id="899" name="Google Shape;899;p48"/>
          <p:cNvSpPr txBox="1"/>
          <p:nvPr/>
        </p:nvSpPr>
        <p:spPr>
          <a:xfrm>
            <a:off x="895950" y="376700"/>
            <a:ext cx="74991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sz="2500">
                <a:solidFill>
                  <a:srgbClr val="00C7BE"/>
                </a:solidFill>
              </a:rPr>
              <a:t>Yoomお客様事例｜Ｊストリーム様</a:t>
            </a:r>
            <a:endParaRPr b="1" sz="2500">
              <a:solidFill>
                <a:srgbClr val="00C7BE"/>
              </a:solidFill>
            </a:endParaRPr>
          </a:p>
        </p:txBody>
      </p:sp>
      <p:sp>
        <p:nvSpPr>
          <p:cNvPr id="900" name="Google Shape;900;p48"/>
          <p:cNvSpPr txBox="1"/>
          <p:nvPr/>
        </p:nvSpPr>
        <p:spPr>
          <a:xfrm>
            <a:off x="301238" y="3057048"/>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a:t>Ｊストリーム 様</a:t>
            </a:r>
            <a:endParaRPr b="1"/>
          </a:p>
        </p:txBody>
      </p:sp>
      <p:sp>
        <p:nvSpPr>
          <p:cNvPr id="901" name="Google Shape;901;p48"/>
          <p:cNvSpPr txBox="1"/>
          <p:nvPr/>
        </p:nvSpPr>
        <p:spPr>
          <a:xfrm>
            <a:off x="3170825" y="1439900"/>
            <a:ext cx="5120700" cy="46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ja" sz="1850">
                <a:solidFill>
                  <a:srgbClr val="08131A"/>
                </a:solidFill>
                <a:highlight>
                  <a:srgbClr val="FFFFFF"/>
                </a:highlight>
              </a:rPr>
              <a:t>購買業務にかかる時間を20時間以上削減！</a:t>
            </a:r>
            <a:endParaRPr b="1" sz="1900"/>
          </a:p>
        </p:txBody>
      </p:sp>
      <p:pic>
        <p:nvPicPr>
          <p:cNvPr id="902" name="Google Shape;902;p48"/>
          <p:cNvPicPr preferRelativeResize="0"/>
          <p:nvPr/>
        </p:nvPicPr>
        <p:blipFill rotWithShape="1">
          <a:blip r:embed="rId3">
            <a:alphaModFix/>
          </a:blip>
          <a:srcRect b="0" l="17670" r="20306" t="0"/>
          <a:stretch/>
        </p:blipFill>
        <p:spPr>
          <a:xfrm>
            <a:off x="805500" y="1873400"/>
            <a:ext cx="1991501" cy="1270175"/>
          </a:xfrm>
          <a:prstGeom prst="rect">
            <a:avLst/>
          </a:prstGeom>
          <a:noFill/>
          <a:ln>
            <a:noFill/>
          </a:ln>
        </p:spPr>
      </p:pic>
      <p:sp>
        <p:nvSpPr>
          <p:cNvPr id="903" name="Google Shape;903;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49"/>
          <p:cNvSpPr txBox="1"/>
          <p:nvPr/>
        </p:nvSpPr>
        <p:spPr>
          <a:xfrm>
            <a:off x="635100" y="2248150"/>
            <a:ext cx="7806900" cy="7914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b="1" lang="ja" sz="2700">
                <a:solidFill>
                  <a:srgbClr val="00C7BE"/>
                </a:solidFill>
              </a:rPr>
              <a:t>料金プラン</a:t>
            </a:r>
            <a:endParaRPr b="1" sz="3100">
              <a:solidFill>
                <a:srgbClr val="00C7BE"/>
              </a:solidFill>
            </a:endParaRPr>
          </a:p>
        </p:txBody>
      </p:sp>
      <p:sp>
        <p:nvSpPr>
          <p:cNvPr id="909" name="Google Shape;909;p49"/>
          <p:cNvSpPr/>
          <p:nvPr/>
        </p:nvSpPr>
        <p:spPr>
          <a:xfrm>
            <a:off x="3867475" y="1590200"/>
            <a:ext cx="1226100" cy="393600"/>
          </a:xfrm>
          <a:prstGeom prst="roundRect">
            <a:avLst>
              <a:gd fmla="val 50000" name="adj"/>
            </a:avLst>
          </a:prstGeom>
          <a:gradFill>
            <a:gsLst>
              <a:gs pos="0">
                <a:srgbClr val="F9997C"/>
              </a:gs>
              <a:gs pos="100000">
                <a:srgbClr val="F7706C"/>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ja">
                <a:solidFill>
                  <a:srgbClr val="FFFFFF"/>
                </a:solidFill>
              </a:rPr>
              <a:t># 5</a:t>
            </a:r>
            <a:endParaRPr b="1" i="1">
              <a:solidFill>
                <a:srgbClr val="FFFFFF"/>
              </a:solidFill>
            </a:endParaRPr>
          </a:p>
        </p:txBody>
      </p:sp>
      <p:sp>
        <p:nvSpPr>
          <p:cNvPr id="910" name="Google Shape;910;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50"/>
          <p:cNvSpPr txBox="1"/>
          <p:nvPr/>
        </p:nvSpPr>
        <p:spPr>
          <a:xfrm>
            <a:off x="1392350" y="167690"/>
            <a:ext cx="62226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料金プラン</a:t>
            </a:r>
            <a:endParaRPr b="1" sz="2400">
              <a:solidFill>
                <a:srgbClr val="00C7BE"/>
              </a:solidFill>
              <a:latin typeface="Calibri"/>
              <a:ea typeface="Calibri"/>
              <a:cs typeface="Calibri"/>
              <a:sym typeface="Calibri"/>
            </a:endParaRPr>
          </a:p>
        </p:txBody>
      </p:sp>
      <p:sp>
        <p:nvSpPr>
          <p:cNvPr id="916" name="Google Shape;916;p50"/>
          <p:cNvSpPr txBox="1"/>
          <p:nvPr/>
        </p:nvSpPr>
        <p:spPr>
          <a:xfrm>
            <a:off x="675127" y="4498238"/>
            <a:ext cx="75822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800">
                <a:solidFill>
                  <a:srgbClr val="434343"/>
                </a:solidFill>
              </a:rPr>
              <a:t>※ 上記の料金は税別価格となります。</a:t>
            </a:r>
            <a:endParaRPr sz="800">
              <a:solidFill>
                <a:srgbClr val="434343"/>
              </a:solidFill>
            </a:endParaRPr>
          </a:p>
          <a:p>
            <a:pPr indent="0" lvl="0" marL="0" rtl="0" algn="l">
              <a:lnSpc>
                <a:spcPct val="150000"/>
              </a:lnSpc>
              <a:spcBef>
                <a:spcPts val="0"/>
              </a:spcBef>
              <a:spcAft>
                <a:spcPts val="0"/>
              </a:spcAft>
              <a:buNone/>
            </a:pPr>
            <a:r>
              <a:rPr lang="ja" sz="800">
                <a:solidFill>
                  <a:srgbClr val="434343"/>
                </a:solidFill>
              </a:rPr>
              <a:t>※ 上記の料金は年間契約で契約した場合の金額となります。</a:t>
            </a:r>
            <a:endParaRPr sz="800">
              <a:solidFill>
                <a:srgbClr val="434343"/>
              </a:solidFill>
            </a:endParaRPr>
          </a:p>
        </p:txBody>
      </p:sp>
      <p:sp>
        <p:nvSpPr>
          <p:cNvPr id="917" name="Google Shape;917;p50"/>
          <p:cNvSpPr/>
          <p:nvPr/>
        </p:nvSpPr>
        <p:spPr>
          <a:xfrm>
            <a:off x="2661850" y="1249125"/>
            <a:ext cx="1884300" cy="3172800"/>
          </a:xfrm>
          <a:prstGeom prst="roundRect">
            <a:avLst>
              <a:gd fmla="val 7052" name="adj"/>
            </a:avLst>
          </a:prstGeom>
          <a:solidFill>
            <a:srgbClr val="F4FC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p>
        </p:txBody>
      </p:sp>
      <p:sp>
        <p:nvSpPr>
          <p:cNvPr id="918" name="Google Shape;918;p50"/>
          <p:cNvSpPr/>
          <p:nvPr/>
        </p:nvSpPr>
        <p:spPr>
          <a:xfrm>
            <a:off x="684375" y="1249125"/>
            <a:ext cx="1884300" cy="3172800"/>
          </a:xfrm>
          <a:prstGeom prst="roundRect">
            <a:avLst>
              <a:gd fmla="val 10315"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p>
        </p:txBody>
      </p:sp>
      <p:sp>
        <p:nvSpPr>
          <p:cNvPr id="919" name="Google Shape;919;p50"/>
          <p:cNvSpPr/>
          <p:nvPr/>
        </p:nvSpPr>
        <p:spPr>
          <a:xfrm>
            <a:off x="777650" y="2370050"/>
            <a:ext cx="1676700" cy="1932900"/>
          </a:xfrm>
          <a:prstGeom prst="roundRect">
            <a:avLst>
              <a:gd fmla="val 5842" name="adj"/>
            </a:avLst>
          </a:prstGeom>
          <a:solidFill>
            <a:srgbClr val="FFFFFF"/>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ja" sz="800">
                <a:solidFill>
                  <a:schemeClr val="dk1"/>
                </a:solidFill>
              </a:rPr>
              <a:t>✓  5オペレーションのフロー　 　 ボット</a:t>
            </a:r>
            <a:endParaRPr b="1" sz="800">
              <a:solidFill>
                <a:schemeClr val="dk1"/>
              </a:solidFill>
            </a:endParaRPr>
          </a:p>
          <a:p>
            <a:pPr indent="0" lvl="0" marL="0" rtl="0" algn="l">
              <a:lnSpc>
                <a:spcPct val="150000"/>
              </a:lnSpc>
              <a:spcBef>
                <a:spcPts val="0"/>
              </a:spcBef>
              <a:spcAft>
                <a:spcPts val="0"/>
              </a:spcAft>
              <a:buNone/>
            </a:pPr>
            <a:r>
              <a:rPr b="1" lang="ja" sz="800">
                <a:solidFill>
                  <a:schemeClr val="dk1"/>
                </a:solidFill>
              </a:rPr>
              <a:t>✓  5個までのフローボット</a:t>
            </a:r>
            <a:endParaRPr b="1" sz="800">
              <a:solidFill>
                <a:schemeClr val="dk1"/>
              </a:solidFill>
            </a:endParaRPr>
          </a:p>
        </p:txBody>
      </p:sp>
      <p:sp>
        <p:nvSpPr>
          <p:cNvPr id="920" name="Google Shape;920;p50"/>
          <p:cNvSpPr/>
          <p:nvPr/>
        </p:nvSpPr>
        <p:spPr>
          <a:xfrm>
            <a:off x="675120" y="864404"/>
            <a:ext cx="1884300" cy="307800"/>
          </a:xfrm>
          <a:prstGeom prst="roundRect">
            <a:avLst>
              <a:gd fmla="val 50000"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a:solidFill>
                  <a:srgbClr val="FFFFFF"/>
                </a:solidFill>
              </a:rPr>
              <a:t>フリー</a:t>
            </a:r>
            <a:endParaRPr b="1">
              <a:solidFill>
                <a:srgbClr val="FFFFFF"/>
              </a:solidFill>
            </a:endParaRPr>
          </a:p>
        </p:txBody>
      </p:sp>
      <p:sp>
        <p:nvSpPr>
          <p:cNvPr id="921" name="Google Shape;921;p50"/>
          <p:cNvSpPr/>
          <p:nvPr/>
        </p:nvSpPr>
        <p:spPr>
          <a:xfrm>
            <a:off x="2659770" y="864404"/>
            <a:ext cx="1884300" cy="307800"/>
          </a:xfrm>
          <a:prstGeom prst="roundRect">
            <a:avLst>
              <a:gd fmla="val 50000" name="adj"/>
            </a:avLst>
          </a:prstGeom>
          <a:solidFill>
            <a:srgbClr val="049C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a:solidFill>
                  <a:srgbClr val="FFFFFF"/>
                </a:solidFill>
              </a:rPr>
              <a:t>ミニ</a:t>
            </a:r>
            <a:endParaRPr b="1">
              <a:solidFill>
                <a:srgbClr val="FFFFFF"/>
              </a:solidFill>
            </a:endParaRPr>
          </a:p>
        </p:txBody>
      </p:sp>
      <p:sp>
        <p:nvSpPr>
          <p:cNvPr id="922" name="Google Shape;922;p50"/>
          <p:cNvSpPr txBox="1"/>
          <p:nvPr/>
        </p:nvSpPr>
        <p:spPr>
          <a:xfrm>
            <a:off x="777650" y="1370625"/>
            <a:ext cx="1676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t>¥ </a:t>
            </a:r>
            <a:r>
              <a:rPr b="1" lang="ja" sz="2200"/>
              <a:t>0</a:t>
            </a:r>
            <a:endParaRPr b="1" sz="2200"/>
          </a:p>
          <a:p>
            <a:pPr indent="0" lvl="0" marL="0" rtl="0" algn="l">
              <a:spcBef>
                <a:spcPts val="0"/>
              </a:spcBef>
              <a:spcAft>
                <a:spcPts val="0"/>
              </a:spcAft>
              <a:buNone/>
            </a:pPr>
            <a:r>
              <a:rPr b="1" lang="ja" sz="900"/>
              <a:t>月の無料タスク：</a:t>
            </a:r>
            <a:r>
              <a:rPr b="1" lang="ja" sz="1300"/>
              <a:t>100</a:t>
            </a:r>
            <a:r>
              <a:rPr b="1" lang="ja" sz="900"/>
              <a:t>回</a:t>
            </a:r>
            <a:endParaRPr b="1" sz="900"/>
          </a:p>
          <a:p>
            <a:pPr indent="0" lvl="0" marL="0" rtl="0" algn="l">
              <a:spcBef>
                <a:spcPts val="0"/>
              </a:spcBef>
              <a:spcAft>
                <a:spcPts val="0"/>
              </a:spcAft>
              <a:buNone/>
            </a:pPr>
            <a:r>
              <a:rPr b="1" lang="ja" sz="900">
                <a:solidFill>
                  <a:schemeClr val="dk1"/>
                </a:solidFill>
              </a:rPr>
              <a:t>無料ライセンス：</a:t>
            </a:r>
            <a:r>
              <a:rPr b="1" lang="ja" sz="1300">
                <a:solidFill>
                  <a:schemeClr val="dk1"/>
                </a:solidFill>
              </a:rPr>
              <a:t>3</a:t>
            </a:r>
            <a:r>
              <a:rPr b="1" lang="ja" sz="900">
                <a:solidFill>
                  <a:schemeClr val="dk1"/>
                </a:solidFill>
              </a:rPr>
              <a:t>名</a:t>
            </a:r>
            <a:endParaRPr b="1" sz="900"/>
          </a:p>
        </p:txBody>
      </p:sp>
      <p:sp>
        <p:nvSpPr>
          <p:cNvPr id="923" name="Google Shape;923;p50"/>
          <p:cNvSpPr txBox="1"/>
          <p:nvPr/>
        </p:nvSpPr>
        <p:spPr>
          <a:xfrm>
            <a:off x="1294383" y="3389619"/>
            <a:ext cx="667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1100">
              <a:solidFill>
                <a:srgbClr val="00C7BE"/>
              </a:solidFill>
            </a:endParaRPr>
          </a:p>
        </p:txBody>
      </p:sp>
      <p:sp>
        <p:nvSpPr>
          <p:cNvPr id="924" name="Google Shape;924;p50"/>
          <p:cNvSpPr/>
          <p:nvPr/>
        </p:nvSpPr>
        <p:spPr>
          <a:xfrm>
            <a:off x="4650425" y="1249125"/>
            <a:ext cx="1884300" cy="3172800"/>
          </a:xfrm>
          <a:prstGeom prst="roundRect">
            <a:avLst>
              <a:gd fmla="val 8460" name="adj"/>
            </a:avLst>
          </a:prstGeom>
          <a:solidFill>
            <a:srgbClr val="F7FBF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p>
        </p:txBody>
      </p:sp>
      <p:sp>
        <p:nvSpPr>
          <p:cNvPr id="925" name="Google Shape;925;p50"/>
          <p:cNvSpPr/>
          <p:nvPr/>
        </p:nvSpPr>
        <p:spPr>
          <a:xfrm>
            <a:off x="4648352" y="864404"/>
            <a:ext cx="1884300" cy="3078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a:solidFill>
                  <a:srgbClr val="FFFFFF"/>
                </a:solidFill>
              </a:rPr>
              <a:t>チーム</a:t>
            </a:r>
            <a:endParaRPr b="1">
              <a:solidFill>
                <a:srgbClr val="FFFFFF"/>
              </a:solidFill>
            </a:endParaRPr>
          </a:p>
        </p:txBody>
      </p:sp>
      <p:sp>
        <p:nvSpPr>
          <p:cNvPr id="926" name="Google Shape;926;p50"/>
          <p:cNvSpPr txBox="1"/>
          <p:nvPr/>
        </p:nvSpPr>
        <p:spPr>
          <a:xfrm>
            <a:off x="4650432" y="1405927"/>
            <a:ext cx="188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1000"/>
          </a:p>
        </p:txBody>
      </p:sp>
      <p:sp>
        <p:nvSpPr>
          <p:cNvPr id="927" name="Google Shape;927;p50"/>
          <p:cNvSpPr/>
          <p:nvPr/>
        </p:nvSpPr>
        <p:spPr>
          <a:xfrm>
            <a:off x="2794825" y="2370025"/>
            <a:ext cx="1650600" cy="1932900"/>
          </a:xfrm>
          <a:prstGeom prst="roundRect">
            <a:avLst>
              <a:gd fmla="val 5842" name="adj"/>
            </a:avLst>
          </a:prstGeom>
          <a:solidFill>
            <a:srgbClr val="FFFFFF"/>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ja" sz="800">
                <a:solidFill>
                  <a:schemeClr val="dk1"/>
                </a:solidFill>
              </a:rPr>
              <a:t>フリープランの機能に加えて</a:t>
            </a:r>
            <a:endParaRPr b="1" sz="800">
              <a:solidFill>
                <a:schemeClr val="dk1"/>
              </a:solidFill>
            </a:endParaRPr>
          </a:p>
          <a:p>
            <a:pPr indent="0" lvl="0" marL="0" rtl="0" algn="l">
              <a:lnSpc>
                <a:spcPct val="150000"/>
              </a:lnSpc>
              <a:spcBef>
                <a:spcPts val="0"/>
              </a:spcBef>
              <a:spcAft>
                <a:spcPts val="0"/>
              </a:spcAft>
              <a:buNone/>
            </a:pPr>
            <a:r>
              <a:rPr b="1" lang="ja" sz="800">
                <a:solidFill>
                  <a:schemeClr val="dk1"/>
                </a:solidFill>
              </a:rPr>
              <a:t>✓  15オペレーションのフロー　 ボット</a:t>
            </a:r>
            <a:endParaRPr b="1" sz="800">
              <a:solidFill>
                <a:schemeClr val="dk1"/>
              </a:solidFill>
            </a:endParaRPr>
          </a:p>
          <a:p>
            <a:pPr indent="0" lvl="0" marL="0" rtl="0" algn="l">
              <a:lnSpc>
                <a:spcPct val="150000"/>
              </a:lnSpc>
              <a:spcBef>
                <a:spcPts val="0"/>
              </a:spcBef>
              <a:spcAft>
                <a:spcPts val="0"/>
              </a:spcAft>
              <a:buNone/>
            </a:pPr>
            <a:r>
              <a:rPr b="1" lang="ja" sz="800">
                <a:solidFill>
                  <a:schemeClr val="dk1"/>
                </a:solidFill>
              </a:rPr>
              <a:t>✓  10個までのフローボット</a:t>
            </a:r>
            <a:endParaRPr b="1" sz="800">
              <a:solidFill>
                <a:schemeClr val="dk1"/>
              </a:solidFill>
            </a:endParaRPr>
          </a:p>
          <a:p>
            <a:pPr indent="0" lvl="0" marL="0" rtl="0" algn="l">
              <a:lnSpc>
                <a:spcPct val="150000"/>
              </a:lnSpc>
              <a:spcBef>
                <a:spcPts val="0"/>
              </a:spcBef>
              <a:spcAft>
                <a:spcPts val="0"/>
              </a:spcAft>
              <a:buNone/>
            </a:pPr>
            <a:r>
              <a:rPr b="1" lang="ja" sz="800">
                <a:solidFill>
                  <a:schemeClr val="dk1"/>
                </a:solidFill>
              </a:rPr>
              <a:t>✓  フロー内の分岐設定</a:t>
            </a:r>
            <a:endParaRPr b="1" sz="800">
              <a:solidFill>
                <a:schemeClr val="dk1"/>
              </a:solidFill>
            </a:endParaRPr>
          </a:p>
          <a:p>
            <a:pPr indent="0" lvl="0" marL="0" rtl="0" algn="l">
              <a:lnSpc>
                <a:spcPct val="150000"/>
              </a:lnSpc>
              <a:spcBef>
                <a:spcPts val="0"/>
              </a:spcBef>
              <a:spcAft>
                <a:spcPts val="0"/>
              </a:spcAft>
              <a:buNone/>
            </a:pPr>
            <a:r>
              <a:rPr b="1" lang="ja" sz="800">
                <a:solidFill>
                  <a:schemeClr val="dk1"/>
                </a:solidFill>
              </a:rPr>
              <a:t>✓  フォームのカスタマイズ</a:t>
            </a:r>
            <a:endParaRPr b="1" sz="800">
              <a:solidFill>
                <a:schemeClr val="dk1"/>
              </a:solidFill>
            </a:endParaRPr>
          </a:p>
        </p:txBody>
      </p:sp>
      <p:sp>
        <p:nvSpPr>
          <p:cNvPr id="928" name="Google Shape;928;p50"/>
          <p:cNvSpPr txBox="1"/>
          <p:nvPr/>
        </p:nvSpPr>
        <p:spPr>
          <a:xfrm>
            <a:off x="2794825" y="1365100"/>
            <a:ext cx="1650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t>¥ </a:t>
            </a:r>
            <a:r>
              <a:rPr b="1" lang="ja" sz="2200"/>
              <a:t>9,600</a:t>
            </a:r>
            <a:r>
              <a:rPr b="1" lang="ja">
                <a:solidFill>
                  <a:schemeClr val="dk1"/>
                </a:solidFill>
              </a:rPr>
              <a:t>~</a:t>
            </a:r>
            <a:endParaRPr b="1" sz="2200"/>
          </a:p>
          <a:p>
            <a:pPr indent="0" lvl="0" marL="0" rtl="0" algn="l">
              <a:spcBef>
                <a:spcPts val="0"/>
              </a:spcBef>
              <a:spcAft>
                <a:spcPts val="0"/>
              </a:spcAft>
              <a:buNone/>
            </a:pPr>
            <a:r>
              <a:rPr b="1" lang="ja" sz="900"/>
              <a:t>月の無料タスク：</a:t>
            </a:r>
            <a:r>
              <a:rPr b="1" lang="ja" sz="1300"/>
              <a:t>3,000</a:t>
            </a:r>
            <a:r>
              <a:rPr b="1" lang="ja" sz="900"/>
              <a:t>回</a:t>
            </a:r>
            <a:endParaRPr b="1" sz="900"/>
          </a:p>
          <a:p>
            <a:pPr indent="0" lvl="0" marL="0" rtl="0" algn="l">
              <a:spcBef>
                <a:spcPts val="0"/>
              </a:spcBef>
              <a:spcAft>
                <a:spcPts val="0"/>
              </a:spcAft>
              <a:buNone/>
            </a:pPr>
            <a:r>
              <a:rPr b="1" lang="ja" sz="900">
                <a:solidFill>
                  <a:schemeClr val="dk1"/>
                </a:solidFill>
              </a:rPr>
              <a:t>無料ライセンス：</a:t>
            </a:r>
            <a:r>
              <a:rPr b="1" lang="ja" sz="1300">
                <a:solidFill>
                  <a:schemeClr val="dk1"/>
                </a:solidFill>
              </a:rPr>
              <a:t>3</a:t>
            </a:r>
            <a:r>
              <a:rPr b="1" lang="ja" sz="900">
                <a:solidFill>
                  <a:schemeClr val="dk1"/>
                </a:solidFill>
              </a:rPr>
              <a:t>名</a:t>
            </a:r>
            <a:endParaRPr b="1" sz="900"/>
          </a:p>
        </p:txBody>
      </p:sp>
      <p:sp>
        <p:nvSpPr>
          <p:cNvPr id="929" name="Google Shape;929;p50"/>
          <p:cNvSpPr/>
          <p:nvPr/>
        </p:nvSpPr>
        <p:spPr>
          <a:xfrm>
            <a:off x="4747050" y="2370225"/>
            <a:ext cx="1676700" cy="1932900"/>
          </a:xfrm>
          <a:prstGeom prst="roundRect">
            <a:avLst>
              <a:gd fmla="val 5842" name="adj"/>
            </a:avLst>
          </a:prstGeom>
          <a:solidFill>
            <a:srgbClr val="FFFFFF"/>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ja" sz="800">
                <a:solidFill>
                  <a:schemeClr val="dk1"/>
                </a:solidFill>
              </a:rPr>
              <a:t>ミニプランの機能に加えて</a:t>
            </a:r>
            <a:endParaRPr b="1" sz="800">
              <a:solidFill>
                <a:schemeClr val="dk1"/>
              </a:solidFill>
            </a:endParaRPr>
          </a:p>
          <a:p>
            <a:pPr indent="0" lvl="0" marL="0" rtl="0" algn="l">
              <a:lnSpc>
                <a:spcPct val="150000"/>
              </a:lnSpc>
              <a:spcBef>
                <a:spcPts val="0"/>
              </a:spcBef>
              <a:spcAft>
                <a:spcPts val="0"/>
              </a:spcAft>
              <a:buNone/>
            </a:pPr>
            <a:r>
              <a:rPr b="1" lang="ja" sz="800">
                <a:solidFill>
                  <a:schemeClr val="dk1"/>
                </a:solidFill>
              </a:rPr>
              <a:t>✓ 100オペレーションのフロー　 ボット</a:t>
            </a:r>
            <a:endParaRPr b="1" sz="800">
              <a:solidFill>
                <a:schemeClr val="dk1"/>
              </a:solidFill>
            </a:endParaRPr>
          </a:p>
          <a:p>
            <a:pPr indent="0" lvl="0" marL="0" rtl="0" algn="l">
              <a:lnSpc>
                <a:spcPct val="150000"/>
              </a:lnSpc>
              <a:spcBef>
                <a:spcPts val="0"/>
              </a:spcBef>
              <a:spcAft>
                <a:spcPts val="0"/>
              </a:spcAft>
              <a:buNone/>
            </a:pPr>
            <a:r>
              <a:rPr b="1" lang="ja" sz="800">
                <a:solidFill>
                  <a:schemeClr val="dk1"/>
                </a:solidFill>
              </a:rPr>
              <a:t>✓ 無制限のフローボット数</a:t>
            </a:r>
            <a:endParaRPr b="1" sz="800">
              <a:solidFill>
                <a:schemeClr val="dk1"/>
              </a:solidFill>
            </a:endParaRPr>
          </a:p>
          <a:p>
            <a:pPr indent="0" lvl="0" marL="0" rtl="0" algn="l">
              <a:lnSpc>
                <a:spcPct val="150000"/>
              </a:lnSpc>
              <a:spcBef>
                <a:spcPts val="0"/>
              </a:spcBef>
              <a:spcAft>
                <a:spcPts val="0"/>
              </a:spcAft>
              <a:buNone/>
            </a:pPr>
            <a:r>
              <a:rPr b="1" lang="ja" sz="800">
                <a:solidFill>
                  <a:schemeClr val="dk1"/>
                </a:solidFill>
              </a:rPr>
              <a:t>✓ より柔軟なフロー設定</a:t>
            </a:r>
            <a:endParaRPr b="1" sz="800">
              <a:solidFill>
                <a:schemeClr val="dk1"/>
              </a:solidFill>
            </a:endParaRPr>
          </a:p>
          <a:p>
            <a:pPr indent="0" lvl="0" marL="0" rtl="0" algn="l">
              <a:lnSpc>
                <a:spcPct val="150000"/>
              </a:lnSpc>
              <a:spcBef>
                <a:spcPts val="0"/>
              </a:spcBef>
              <a:spcAft>
                <a:spcPts val="0"/>
              </a:spcAft>
              <a:buNone/>
            </a:pPr>
            <a:r>
              <a:rPr b="1" lang="ja" sz="800">
                <a:solidFill>
                  <a:schemeClr val="dk1"/>
                </a:solidFill>
              </a:rPr>
              <a:t>✓ すべてのアプリとの連携</a:t>
            </a:r>
            <a:endParaRPr b="1" sz="800">
              <a:solidFill>
                <a:schemeClr val="dk1"/>
              </a:solidFill>
            </a:endParaRPr>
          </a:p>
          <a:p>
            <a:pPr indent="0" lvl="0" marL="0" rtl="0" algn="l">
              <a:lnSpc>
                <a:spcPct val="150000"/>
              </a:lnSpc>
              <a:spcBef>
                <a:spcPts val="0"/>
              </a:spcBef>
              <a:spcAft>
                <a:spcPts val="0"/>
              </a:spcAft>
              <a:buNone/>
            </a:pPr>
            <a:r>
              <a:rPr b="1" lang="ja" sz="800">
                <a:solidFill>
                  <a:schemeClr val="dk1"/>
                </a:solidFill>
              </a:rPr>
              <a:t>✓ 独自APIとの連携</a:t>
            </a:r>
            <a:endParaRPr b="1" sz="800">
              <a:solidFill>
                <a:schemeClr val="dk1"/>
              </a:solidFill>
            </a:endParaRPr>
          </a:p>
          <a:p>
            <a:pPr indent="0" lvl="0" marL="0" rtl="0" algn="l">
              <a:lnSpc>
                <a:spcPct val="150000"/>
              </a:lnSpc>
              <a:spcBef>
                <a:spcPts val="0"/>
              </a:spcBef>
              <a:spcAft>
                <a:spcPts val="0"/>
              </a:spcAft>
              <a:buNone/>
            </a:pPr>
            <a:r>
              <a:rPr b="1" lang="ja" sz="800">
                <a:solidFill>
                  <a:schemeClr val="dk1"/>
                </a:solidFill>
              </a:rPr>
              <a:t>✓ OCR</a:t>
            </a:r>
            <a:r>
              <a:rPr b="1" lang="ja" sz="800">
                <a:solidFill>
                  <a:schemeClr val="dk1"/>
                </a:solidFill>
              </a:rPr>
              <a:t>・音声文字起こし</a:t>
            </a:r>
            <a:endParaRPr b="1" sz="800">
              <a:solidFill>
                <a:schemeClr val="dk1"/>
              </a:solidFill>
            </a:endParaRPr>
          </a:p>
          <a:p>
            <a:pPr indent="0" lvl="0" marL="0" rtl="0" algn="l">
              <a:lnSpc>
                <a:spcPct val="150000"/>
              </a:lnSpc>
              <a:spcBef>
                <a:spcPts val="0"/>
              </a:spcBef>
              <a:spcAft>
                <a:spcPts val="0"/>
              </a:spcAft>
              <a:buNone/>
            </a:pPr>
            <a:r>
              <a:rPr b="1" lang="ja" sz="800">
                <a:solidFill>
                  <a:schemeClr val="dk1"/>
                </a:solidFill>
              </a:rPr>
              <a:t>✓ プロジェクトの権限設定</a:t>
            </a:r>
            <a:endParaRPr b="1" sz="800">
              <a:solidFill>
                <a:schemeClr val="dk1"/>
              </a:solidFill>
            </a:endParaRPr>
          </a:p>
          <a:p>
            <a:pPr indent="0" lvl="0" marL="0" rtl="0" algn="l">
              <a:lnSpc>
                <a:spcPct val="150000"/>
              </a:lnSpc>
              <a:spcBef>
                <a:spcPts val="0"/>
              </a:spcBef>
              <a:spcAft>
                <a:spcPts val="0"/>
              </a:spcAft>
              <a:buNone/>
            </a:pPr>
            <a:r>
              <a:rPr b="1" lang="ja" sz="800">
                <a:solidFill>
                  <a:schemeClr val="dk1"/>
                </a:solidFill>
              </a:rPr>
              <a:t>✓  IP制限</a:t>
            </a:r>
            <a:endParaRPr b="1" sz="800">
              <a:solidFill>
                <a:schemeClr val="dk1"/>
              </a:solidFill>
            </a:endParaRPr>
          </a:p>
        </p:txBody>
      </p:sp>
      <p:sp>
        <p:nvSpPr>
          <p:cNvPr id="930" name="Google Shape;930;p50"/>
          <p:cNvSpPr txBox="1"/>
          <p:nvPr/>
        </p:nvSpPr>
        <p:spPr>
          <a:xfrm>
            <a:off x="4753644" y="1367863"/>
            <a:ext cx="1732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t>¥ </a:t>
            </a:r>
            <a:r>
              <a:rPr b="1" lang="ja" sz="2200"/>
              <a:t>24,000</a:t>
            </a:r>
            <a:r>
              <a:rPr b="1" lang="ja">
                <a:solidFill>
                  <a:schemeClr val="dk1"/>
                </a:solidFill>
              </a:rPr>
              <a:t>~</a:t>
            </a:r>
            <a:endParaRPr b="1" sz="2200"/>
          </a:p>
          <a:p>
            <a:pPr indent="0" lvl="0" marL="0" rtl="0" algn="l">
              <a:spcBef>
                <a:spcPts val="0"/>
              </a:spcBef>
              <a:spcAft>
                <a:spcPts val="0"/>
              </a:spcAft>
              <a:buNone/>
            </a:pPr>
            <a:r>
              <a:rPr b="1" lang="ja" sz="900"/>
              <a:t>月の無料タスク：</a:t>
            </a:r>
            <a:r>
              <a:rPr b="1" lang="ja" sz="1300"/>
              <a:t>10,000</a:t>
            </a:r>
            <a:r>
              <a:rPr b="1" lang="ja" sz="900"/>
              <a:t>回</a:t>
            </a:r>
            <a:endParaRPr b="1" sz="900"/>
          </a:p>
          <a:p>
            <a:pPr indent="0" lvl="0" marL="0" rtl="0" algn="l">
              <a:spcBef>
                <a:spcPts val="0"/>
              </a:spcBef>
              <a:spcAft>
                <a:spcPts val="0"/>
              </a:spcAft>
              <a:buNone/>
            </a:pPr>
            <a:r>
              <a:rPr b="1" lang="ja" sz="900">
                <a:solidFill>
                  <a:schemeClr val="dk1"/>
                </a:solidFill>
              </a:rPr>
              <a:t>無料ライセンス：</a:t>
            </a:r>
            <a:r>
              <a:rPr b="1" lang="ja" sz="1300">
                <a:solidFill>
                  <a:schemeClr val="dk1"/>
                </a:solidFill>
              </a:rPr>
              <a:t>10</a:t>
            </a:r>
            <a:r>
              <a:rPr b="1" lang="ja" sz="900">
                <a:solidFill>
                  <a:schemeClr val="dk1"/>
                </a:solidFill>
              </a:rPr>
              <a:t>名</a:t>
            </a:r>
            <a:endParaRPr b="1" sz="900"/>
          </a:p>
        </p:txBody>
      </p:sp>
      <p:sp>
        <p:nvSpPr>
          <p:cNvPr id="931" name="Google Shape;931;p50"/>
          <p:cNvSpPr/>
          <p:nvPr/>
        </p:nvSpPr>
        <p:spPr>
          <a:xfrm>
            <a:off x="6639000" y="1223051"/>
            <a:ext cx="1884300" cy="3190200"/>
          </a:xfrm>
          <a:prstGeom prst="roundRect">
            <a:avLst>
              <a:gd fmla="val 8460" name="adj"/>
            </a:avLst>
          </a:prstGeom>
          <a:solidFill>
            <a:srgbClr val="F6F7F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p>
        </p:txBody>
      </p:sp>
      <p:sp>
        <p:nvSpPr>
          <p:cNvPr id="932" name="Google Shape;932;p50"/>
          <p:cNvSpPr/>
          <p:nvPr/>
        </p:nvSpPr>
        <p:spPr>
          <a:xfrm>
            <a:off x="6639002" y="847079"/>
            <a:ext cx="1884300" cy="307800"/>
          </a:xfrm>
          <a:prstGeom prst="roundRect">
            <a:avLst>
              <a:gd fmla="val 50000" name="adj"/>
            </a:avLst>
          </a:prstGeom>
          <a:solidFill>
            <a:srgbClr val="5A7AE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a:solidFill>
                  <a:srgbClr val="FFFFFF"/>
                </a:solidFill>
              </a:rPr>
              <a:t>サクセス</a:t>
            </a:r>
            <a:endParaRPr b="1">
              <a:solidFill>
                <a:srgbClr val="FFFFFF"/>
              </a:solidFill>
            </a:endParaRPr>
          </a:p>
        </p:txBody>
      </p:sp>
      <p:sp>
        <p:nvSpPr>
          <p:cNvPr id="933" name="Google Shape;933;p50"/>
          <p:cNvSpPr txBox="1"/>
          <p:nvPr/>
        </p:nvSpPr>
        <p:spPr>
          <a:xfrm>
            <a:off x="6641082" y="1388602"/>
            <a:ext cx="188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1000"/>
          </a:p>
        </p:txBody>
      </p:sp>
      <p:sp>
        <p:nvSpPr>
          <p:cNvPr id="934" name="Google Shape;934;p50"/>
          <p:cNvSpPr/>
          <p:nvPr/>
        </p:nvSpPr>
        <p:spPr>
          <a:xfrm>
            <a:off x="6737700" y="2370050"/>
            <a:ext cx="1676700" cy="1932900"/>
          </a:xfrm>
          <a:prstGeom prst="roundRect">
            <a:avLst>
              <a:gd fmla="val 5842" name="adj"/>
            </a:avLst>
          </a:prstGeom>
          <a:solidFill>
            <a:srgbClr val="FFFFFF"/>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ja" sz="800">
                <a:solidFill>
                  <a:schemeClr val="dk1"/>
                </a:solidFill>
              </a:rPr>
              <a:t>チームプランの機能に加えて</a:t>
            </a:r>
            <a:endParaRPr b="1" sz="800">
              <a:solidFill>
                <a:schemeClr val="dk1"/>
              </a:solidFill>
            </a:endParaRPr>
          </a:p>
          <a:p>
            <a:pPr indent="0" lvl="0" marL="0" rtl="0" algn="l">
              <a:lnSpc>
                <a:spcPct val="150000"/>
              </a:lnSpc>
              <a:spcBef>
                <a:spcPts val="0"/>
              </a:spcBef>
              <a:spcAft>
                <a:spcPts val="0"/>
              </a:spcAft>
              <a:buNone/>
            </a:pPr>
            <a:r>
              <a:rPr b="1" lang="ja" sz="800">
                <a:solidFill>
                  <a:schemeClr val="dk1"/>
                </a:solidFill>
              </a:rPr>
              <a:t>✓ 400オペレーションのフロー     　 ボット</a:t>
            </a:r>
            <a:endParaRPr b="1" sz="800">
              <a:solidFill>
                <a:schemeClr val="dk1"/>
              </a:solidFill>
            </a:endParaRPr>
          </a:p>
          <a:p>
            <a:pPr indent="0" lvl="0" marL="0" rtl="0" algn="l">
              <a:lnSpc>
                <a:spcPct val="150000"/>
              </a:lnSpc>
              <a:spcBef>
                <a:spcPts val="0"/>
              </a:spcBef>
              <a:spcAft>
                <a:spcPts val="0"/>
              </a:spcAft>
              <a:buNone/>
            </a:pPr>
            <a:r>
              <a:rPr b="1" lang="ja" sz="800">
                <a:solidFill>
                  <a:schemeClr val="dk1"/>
                </a:solidFill>
              </a:rPr>
              <a:t>✓ 専門スタッフによる構築サ　 ポート</a:t>
            </a:r>
            <a:endParaRPr b="1" sz="800">
              <a:solidFill>
                <a:schemeClr val="dk1"/>
              </a:solidFill>
            </a:endParaRPr>
          </a:p>
          <a:p>
            <a:pPr indent="0" lvl="0" marL="0" rtl="0" algn="l">
              <a:lnSpc>
                <a:spcPct val="150000"/>
              </a:lnSpc>
              <a:spcBef>
                <a:spcPts val="0"/>
              </a:spcBef>
              <a:spcAft>
                <a:spcPts val="0"/>
              </a:spcAft>
              <a:buNone/>
            </a:pPr>
            <a:r>
              <a:rPr b="1" lang="ja" sz="800">
                <a:solidFill>
                  <a:schemeClr val="dk1"/>
                </a:solidFill>
              </a:rPr>
              <a:t>✓ SAML認証によるSSO</a:t>
            </a:r>
            <a:endParaRPr b="1" sz="800">
              <a:solidFill>
                <a:schemeClr val="dk1"/>
              </a:solidFill>
            </a:endParaRPr>
          </a:p>
          <a:p>
            <a:pPr indent="0" lvl="0" marL="0" rtl="0" algn="l">
              <a:lnSpc>
                <a:spcPct val="150000"/>
              </a:lnSpc>
              <a:spcBef>
                <a:spcPts val="0"/>
              </a:spcBef>
              <a:spcAft>
                <a:spcPts val="0"/>
              </a:spcAft>
              <a:buNone/>
            </a:pPr>
            <a:r>
              <a:rPr b="1" lang="ja" sz="800">
                <a:solidFill>
                  <a:schemeClr val="dk1"/>
                </a:solidFill>
              </a:rPr>
              <a:t>✓ 二要素認証の必須化</a:t>
            </a:r>
            <a:endParaRPr b="1" sz="800">
              <a:solidFill>
                <a:schemeClr val="dk1"/>
              </a:solidFill>
            </a:endParaRPr>
          </a:p>
          <a:p>
            <a:pPr indent="0" lvl="0" marL="0" rtl="0" algn="l">
              <a:lnSpc>
                <a:spcPct val="150000"/>
              </a:lnSpc>
              <a:spcBef>
                <a:spcPts val="0"/>
              </a:spcBef>
              <a:spcAft>
                <a:spcPts val="0"/>
              </a:spcAft>
              <a:buClr>
                <a:schemeClr val="dk1"/>
              </a:buClr>
              <a:buSzPts val="1100"/>
              <a:buFont typeface="Arial"/>
              <a:buNone/>
            </a:pPr>
            <a:r>
              <a:rPr b="1" lang="ja" sz="800">
                <a:solidFill>
                  <a:schemeClr val="dk1"/>
                </a:solidFill>
              </a:rPr>
              <a:t>✓RPAオペレーション</a:t>
            </a:r>
            <a:endParaRPr b="1" sz="800">
              <a:solidFill>
                <a:schemeClr val="dk1"/>
              </a:solidFill>
            </a:endParaRPr>
          </a:p>
        </p:txBody>
      </p:sp>
      <p:sp>
        <p:nvSpPr>
          <p:cNvPr id="935" name="Google Shape;935;p50"/>
          <p:cNvSpPr txBox="1"/>
          <p:nvPr/>
        </p:nvSpPr>
        <p:spPr>
          <a:xfrm>
            <a:off x="6744294" y="1350538"/>
            <a:ext cx="1732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t>¥ </a:t>
            </a:r>
            <a:r>
              <a:rPr b="1" lang="ja" sz="2200"/>
              <a:t>48,000</a:t>
            </a:r>
            <a:r>
              <a:rPr b="1" lang="ja">
                <a:solidFill>
                  <a:schemeClr val="dk1"/>
                </a:solidFill>
              </a:rPr>
              <a:t>~</a:t>
            </a:r>
            <a:endParaRPr b="1" sz="2200"/>
          </a:p>
          <a:p>
            <a:pPr indent="0" lvl="0" marL="0" rtl="0" algn="l">
              <a:spcBef>
                <a:spcPts val="0"/>
              </a:spcBef>
              <a:spcAft>
                <a:spcPts val="0"/>
              </a:spcAft>
              <a:buNone/>
            </a:pPr>
            <a:r>
              <a:rPr b="1" lang="ja" sz="900"/>
              <a:t>月の無料タスク：</a:t>
            </a:r>
            <a:r>
              <a:rPr b="1" lang="ja" sz="1300"/>
              <a:t>30,000</a:t>
            </a:r>
            <a:r>
              <a:rPr b="1" lang="ja" sz="900"/>
              <a:t>回</a:t>
            </a:r>
            <a:endParaRPr b="1" sz="900"/>
          </a:p>
          <a:p>
            <a:pPr indent="0" lvl="0" marL="0" rtl="0" algn="l">
              <a:spcBef>
                <a:spcPts val="0"/>
              </a:spcBef>
              <a:spcAft>
                <a:spcPts val="0"/>
              </a:spcAft>
              <a:buNone/>
            </a:pPr>
            <a:r>
              <a:rPr b="1" lang="ja" sz="900">
                <a:solidFill>
                  <a:schemeClr val="dk1"/>
                </a:solidFill>
              </a:rPr>
              <a:t>無料ライセンス：</a:t>
            </a:r>
            <a:r>
              <a:rPr b="1" lang="ja" sz="1300">
                <a:solidFill>
                  <a:schemeClr val="dk1"/>
                </a:solidFill>
              </a:rPr>
              <a:t>20</a:t>
            </a:r>
            <a:r>
              <a:rPr b="1" lang="ja" sz="900">
                <a:solidFill>
                  <a:schemeClr val="dk1"/>
                </a:solidFill>
              </a:rPr>
              <a:t>名</a:t>
            </a:r>
            <a:endParaRPr b="1" sz="900"/>
          </a:p>
        </p:txBody>
      </p:sp>
      <p:sp>
        <p:nvSpPr>
          <p:cNvPr id="936" name="Google Shape;936;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51"/>
          <p:cNvSpPr txBox="1"/>
          <p:nvPr/>
        </p:nvSpPr>
        <p:spPr>
          <a:xfrm>
            <a:off x="1392350" y="167690"/>
            <a:ext cx="62226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プラン毎の料金比較</a:t>
            </a:r>
            <a:endParaRPr b="1" sz="2400">
              <a:solidFill>
                <a:srgbClr val="00C7BE"/>
              </a:solidFill>
              <a:latin typeface="Calibri"/>
              <a:ea typeface="Calibri"/>
              <a:cs typeface="Calibri"/>
              <a:sym typeface="Calibri"/>
            </a:endParaRPr>
          </a:p>
        </p:txBody>
      </p:sp>
      <p:graphicFrame>
        <p:nvGraphicFramePr>
          <p:cNvPr id="942" name="Google Shape;942;p51"/>
          <p:cNvGraphicFramePr/>
          <p:nvPr/>
        </p:nvGraphicFramePr>
        <p:xfrm>
          <a:off x="523425" y="833200"/>
          <a:ext cx="3000000" cy="3000000"/>
        </p:xfrm>
        <a:graphic>
          <a:graphicData uri="http://schemas.openxmlformats.org/drawingml/2006/table">
            <a:tbl>
              <a:tblPr>
                <a:noFill/>
                <a:tableStyleId>{77C387D0-19A7-4131-AD05-945D2FD2DF34}</a:tableStyleId>
              </a:tblPr>
              <a:tblGrid>
                <a:gridCol w="1614000"/>
                <a:gridCol w="1614000"/>
                <a:gridCol w="1614000"/>
                <a:gridCol w="1614000"/>
                <a:gridCol w="1614000"/>
              </a:tblGrid>
              <a:tr h="479850">
                <a:tc>
                  <a:txBody>
                    <a:bodyPr/>
                    <a:lstStyle/>
                    <a:p>
                      <a:pPr indent="0" lvl="0" marL="0" rtl="0" algn="l">
                        <a:spcBef>
                          <a:spcPts val="0"/>
                        </a:spcBef>
                        <a:spcAft>
                          <a:spcPts val="0"/>
                        </a:spcAft>
                        <a:buNone/>
                      </a:pPr>
                      <a:r>
                        <a:t/>
                      </a:r>
                      <a:endParaRPr b="1" sz="1000">
                        <a:solidFill>
                          <a:schemeClr val="dk1"/>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1300">
                          <a:solidFill>
                            <a:srgbClr val="FFFFFF"/>
                          </a:solidFill>
                        </a:rPr>
                        <a:t>フリー</a:t>
                      </a:r>
                      <a:endParaRPr b="1" sz="1300">
                        <a:solidFill>
                          <a:srgbClr val="FFFFFF"/>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ja" sz="1300">
                          <a:solidFill>
                            <a:srgbClr val="FFFFFF"/>
                          </a:solidFill>
                        </a:rPr>
                        <a:t>ミニ</a:t>
                      </a:r>
                      <a:endParaRPr b="1" sz="1300">
                        <a:solidFill>
                          <a:srgbClr val="FFFFFF"/>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049CE5"/>
                    </a:solidFill>
                  </a:tcPr>
                </a:tc>
                <a:tc>
                  <a:txBody>
                    <a:bodyPr/>
                    <a:lstStyle/>
                    <a:p>
                      <a:pPr indent="0" lvl="0" marL="0" rtl="0" algn="ctr">
                        <a:spcBef>
                          <a:spcPts val="0"/>
                        </a:spcBef>
                        <a:spcAft>
                          <a:spcPts val="0"/>
                        </a:spcAft>
                        <a:buNone/>
                      </a:pPr>
                      <a:r>
                        <a:rPr b="1" lang="ja" sz="1300">
                          <a:solidFill>
                            <a:srgbClr val="FFFFFF"/>
                          </a:solidFill>
                        </a:rPr>
                        <a:t>チーム</a:t>
                      </a:r>
                      <a:endParaRPr b="1" sz="1300">
                        <a:solidFill>
                          <a:srgbClr val="FFFFFF"/>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00C7BE"/>
                    </a:solidFill>
                  </a:tcPr>
                </a:tc>
                <a:tc>
                  <a:txBody>
                    <a:bodyPr/>
                    <a:lstStyle/>
                    <a:p>
                      <a:pPr indent="0" lvl="0" marL="0" rtl="0" algn="ctr">
                        <a:spcBef>
                          <a:spcPts val="0"/>
                        </a:spcBef>
                        <a:spcAft>
                          <a:spcPts val="0"/>
                        </a:spcAft>
                        <a:buNone/>
                      </a:pPr>
                      <a:r>
                        <a:rPr b="1" lang="ja" sz="1300">
                          <a:solidFill>
                            <a:srgbClr val="FFFFFF"/>
                          </a:solidFill>
                        </a:rPr>
                        <a:t>サクセス</a:t>
                      </a:r>
                      <a:endParaRPr b="1" sz="1300">
                        <a:solidFill>
                          <a:srgbClr val="FFFFFF"/>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5A7AEA"/>
                    </a:solidFill>
                  </a:tcPr>
                </a:tc>
              </a:tr>
              <a:tr h="584700">
                <a:tc>
                  <a:txBody>
                    <a:bodyPr/>
                    <a:lstStyle/>
                    <a:p>
                      <a:pPr indent="0" lvl="0" marL="0" rtl="0" algn="ctr">
                        <a:spcBef>
                          <a:spcPts val="0"/>
                        </a:spcBef>
                        <a:spcAft>
                          <a:spcPts val="0"/>
                        </a:spcAft>
                        <a:buNone/>
                      </a:pPr>
                      <a:r>
                        <a:rPr lang="ja" sz="1000"/>
                        <a:t>基本料金/月</a:t>
                      </a:r>
                      <a:endParaRPr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t>無料</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rgbClr val="000000"/>
                        </a:buClr>
                        <a:buSzPts val="1100"/>
                        <a:buFont typeface="Arial"/>
                        <a:buNone/>
                      </a:pPr>
                      <a:r>
                        <a:rPr b="1" lang="ja" sz="1000"/>
                        <a:t>月間契約  12,000円</a:t>
                      </a:r>
                      <a:r>
                        <a:rPr b="1" lang="ja" sz="700"/>
                        <a:t> /月</a:t>
                      </a:r>
                      <a:endParaRPr b="1" sz="700"/>
                    </a:p>
                    <a:p>
                      <a:pPr indent="0" lvl="0" marL="0" rtl="0" algn="ctr">
                        <a:spcBef>
                          <a:spcPts val="0"/>
                        </a:spcBef>
                        <a:spcAft>
                          <a:spcPts val="0"/>
                        </a:spcAft>
                        <a:buClr>
                          <a:srgbClr val="000000"/>
                        </a:buClr>
                        <a:buSzPts val="1100"/>
                        <a:buFont typeface="Arial"/>
                        <a:buNone/>
                      </a:pPr>
                      <a:r>
                        <a:rPr b="1" lang="ja" sz="1000"/>
                        <a:t>年間契約    9,600円</a:t>
                      </a:r>
                      <a:r>
                        <a:rPr b="1" lang="ja" sz="700">
                          <a:solidFill>
                            <a:schemeClr val="dk1"/>
                          </a:solidFill>
                        </a:rPr>
                        <a:t> /月</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Clr>
                          <a:schemeClr val="dk1"/>
                        </a:buClr>
                        <a:buSzPts val="1100"/>
                        <a:buFont typeface="Arial"/>
                        <a:buNone/>
                      </a:pPr>
                      <a:r>
                        <a:rPr b="1" lang="ja" sz="1000">
                          <a:solidFill>
                            <a:schemeClr val="dk1"/>
                          </a:solidFill>
                        </a:rPr>
                        <a:t>月間契約  30,000円</a:t>
                      </a:r>
                      <a:r>
                        <a:rPr b="1" lang="ja" sz="700">
                          <a:solidFill>
                            <a:schemeClr val="dk1"/>
                          </a:solidFill>
                        </a:rPr>
                        <a:t> /月</a:t>
                      </a:r>
                      <a:endParaRPr b="1" sz="1000">
                        <a:solidFill>
                          <a:schemeClr val="dk1"/>
                        </a:solidFill>
                      </a:endParaRPr>
                    </a:p>
                    <a:p>
                      <a:pPr indent="0" lvl="0" marL="0" rtl="0" algn="ctr">
                        <a:spcBef>
                          <a:spcPts val="0"/>
                        </a:spcBef>
                        <a:spcAft>
                          <a:spcPts val="0"/>
                        </a:spcAft>
                        <a:buClr>
                          <a:schemeClr val="dk1"/>
                        </a:buClr>
                        <a:buSzPts val="1100"/>
                        <a:buFont typeface="Arial"/>
                        <a:buNone/>
                      </a:pPr>
                      <a:r>
                        <a:rPr b="1" lang="ja" sz="1000">
                          <a:solidFill>
                            <a:schemeClr val="dk1"/>
                          </a:solidFill>
                        </a:rPr>
                        <a:t>年間契約  24,000円</a:t>
                      </a:r>
                      <a:r>
                        <a:rPr b="1" lang="ja" sz="700">
                          <a:solidFill>
                            <a:schemeClr val="dk1"/>
                          </a:solidFill>
                        </a:rPr>
                        <a:t> /月</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Clr>
                          <a:schemeClr val="dk1"/>
                        </a:buClr>
                        <a:buSzPts val="1100"/>
                        <a:buFont typeface="Arial"/>
                        <a:buNone/>
                      </a:pPr>
                      <a:r>
                        <a:rPr b="1" lang="ja" sz="1000">
                          <a:solidFill>
                            <a:schemeClr val="dk1"/>
                          </a:solidFill>
                        </a:rPr>
                        <a:t>半年契約  60,000円</a:t>
                      </a:r>
                      <a:r>
                        <a:rPr b="1" lang="ja" sz="700">
                          <a:solidFill>
                            <a:schemeClr val="dk1"/>
                          </a:solidFill>
                        </a:rPr>
                        <a:t> /月</a:t>
                      </a:r>
                      <a:endParaRPr b="1" sz="1000">
                        <a:solidFill>
                          <a:schemeClr val="dk1"/>
                        </a:solidFill>
                      </a:endParaRPr>
                    </a:p>
                    <a:p>
                      <a:pPr indent="0" lvl="0" marL="0" rtl="0" algn="ctr">
                        <a:spcBef>
                          <a:spcPts val="0"/>
                        </a:spcBef>
                        <a:spcAft>
                          <a:spcPts val="0"/>
                        </a:spcAft>
                        <a:buNone/>
                      </a:pPr>
                      <a:r>
                        <a:rPr b="1" lang="ja" sz="1000">
                          <a:solidFill>
                            <a:schemeClr val="dk1"/>
                          </a:solidFill>
                        </a:rPr>
                        <a:t>年間契約  48,000円</a:t>
                      </a:r>
                      <a:r>
                        <a:rPr b="1" lang="ja" sz="700">
                          <a:solidFill>
                            <a:schemeClr val="dk1"/>
                          </a:solidFill>
                        </a:rPr>
                        <a:t> /月</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6F7FB"/>
                    </a:solidFill>
                  </a:tcPr>
                </a:tc>
              </a:tr>
              <a:tr h="584700">
                <a:tc>
                  <a:txBody>
                    <a:bodyPr/>
                    <a:lstStyle/>
                    <a:p>
                      <a:pPr indent="0" lvl="0" marL="0" rtl="0" algn="ctr">
                        <a:spcBef>
                          <a:spcPts val="0"/>
                        </a:spcBef>
                        <a:spcAft>
                          <a:spcPts val="0"/>
                        </a:spcAft>
                        <a:buNone/>
                      </a:pPr>
                      <a:r>
                        <a:rPr lang="ja" sz="1000"/>
                        <a:t>月の無料タスク数</a:t>
                      </a:r>
                      <a:endParaRPr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t>100回</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rgbClr val="000000"/>
                        </a:buClr>
                        <a:buSzPts val="1100"/>
                        <a:buFont typeface="Arial"/>
                        <a:buNone/>
                      </a:pPr>
                      <a:r>
                        <a:rPr b="1" lang="ja" sz="1000"/>
                        <a:t>3,000回</a:t>
                      </a:r>
                      <a:endParaRPr b="1" sz="1000">
                        <a:solidFill>
                          <a:srgbClr val="000000"/>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Clr>
                          <a:srgbClr val="000000"/>
                        </a:buClr>
                        <a:buSzPts val="1100"/>
                        <a:buFont typeface="Arial"/>
                        <a:buNone/>
                      </a:pPr>
                      <a:r>
                        <a:rPr b="1" lang="ja" sz="1000"/>
                        <a:t>10,000回</a:t>
                      </a:r>
                      <a:endParaRPr b="1" sz="1000">
                        <a:solidFill>
                          <a:srgbClr val="000000"/>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1000"/>
                        <a:t>30,000回</a:t>
                      </a:r>
                      <a:endParaRPr b="1" sz="1000">
                        <a:solidFill>
                          <a:srgbClr val="000000"/>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6F7FB"/>
                    </a:solidFill>
                  </a:tcPr>
                </a:tc>
              </a:tr>
              <a:tr h="584700">
                <a:tc>
                  <a:txBody>
                    <a:bodyPr/>
                    <a:lstStyle/>
                    <a:p>
                      <a:pPr indent="0" lvl="0" marL="0" rtl="0" algn="ctr">
                        <a:spcBef>
                          <a:spcPts val="0"/>
                        </a:spcBef>
                        <a:spcAft>
                          <a:spcPts val="0"/>
                        </a:spcAft>
                        <a:buNone/>
                      </a:pPr>
                      <a:r>
                        <a:rPr lang="ja" sz="1000">
                          <a:solidFill>
                            <a:schemeClr val="dk1"/>
                          </a:solidFill>
                        </a:rPr>
                        <a:t>無料ライセンス数</a:t>
                      </a:r>
                      <a:endParaRPr sz="1000">
                        <a:solidFill>
                          <a:schemeClr val="dk1"/>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t>3名</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rgbClr val="000000"/>
                        </a:buClr>
                        <a:buSzPts val="1100"/>
                        <a:buFont typeface="Arial"/>
                        <a:buNone/>
                      </a:pPr>
                      <a:r>
                        <a:rPr b="1" lang="ja" sz="1000"/>
                        <a:t>3名</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Clr>
                          <a:srgbClr val="000000"/>
                        </a:buClr>
                        <a:buSzPts val="1100"/>
                        <a:buFont typeface="Arial"/>
                        <a:buNone/>
                      </a:pPr>
                      <a:r>
                        <a:rPr b="1" lang="ja" sz="1000"/>
                        <a:t>10名</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1000"/>
                        <a:t>20名</a:t>
                      </a:r>
                      <a:endParaRPr b="1" sz="1000">
                        <a:solidFill>
                          <a:srgbClr val="000000"/>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6F7FB"/>
                    </a:solidFill>
                  </a:tcPr>
                </a:tc>
              </a:tr>
              <a:tr h="584700">
                <a:tc>
                  <a:txBody>
                    <a:bodyPr/>
                    <a:lstStyle/>
                    <a:p>
                      <a:pPr indent="0" lvl="0" marL="0" rtl="0" algn="ctr">
                        <a:spcBef>
                          <a:spcPts val="0"/>
                        </a:spcBef>
                        <a:spcAft>
                          <a:spcPts val="0"/>
                        </a:spcAft>
                        <a:buNone/>
                      </a:pPr>
                      <a:r>
                        <a:rPr lang="ja" sz="1000"/>
                        <a:t>追加タスク料金</a:t>
                      </a:r>
                      <a:endParaRPr sz="1000">
                        <a:solidFill>
                          <a:schemeClr val="dk1"/>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ja" sz="1000">
                          <a:solidFill>
                            <a:schemeClr val="dk1"/>
                          </a:solidFill>
                        </a:rPr>
                        <a:t>月間契約　  3円 / タスク</a:t>
                      </a:r>
                      <a:endParaRPr b="1" sz="1000">
                        <a:solidFill>
                          <a:schemeClr val="dk1"/>
                        </a:solidFill>
                      </a:endParaRPr>
                    </a:p>
                    <a:p>
                      <a:pPr indent="0" lvl="0" marL="0" rtl="0" algn="ctr">
                        <a:spcBef>
                          <a:spcPts val="0"/>
                        </a:spcBef>
                        <a:spcAft>
                          <a:spcPts val="0"/>
                        </a:spcAft>
                        <a:buNone/>
                      </a:pPr>
                      <a:r>
                        <a:rPr b="1" lang="ja" sz="1000">
                          <a:solidFill>
                            <a:schemeClr val="dk1"/>
                          </a:solidFill>
                        </a:rPr>
                        <a:t>年間契約   2.4円 / タスク</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None/>
                      </a:pPr>
                      <a:r>
                        <a:rPr b="1" lang="ja" sz="1000">
                          <a:solidFill>
                            <a:schemeClr val="dk1"/>
                          </a:solidFill>
                        </a:rPr>
                        <a:t>月間契約  1.5円 / タスク</a:t>
                      </a:r>
                      <a:endParaRPr b="1" sz="1000">
                        <a:solidFill>
                          <a:schemeClr val="dk1"/>
                        </a:solidFill>
                      </a:endParaRPr>
                    </a:p>
                    <a:p>
                      <a:pPr indent="0" lvl="0" marL="0" rtl="0" algn="ctr">
                        <a:spcBef>
                          <a:spcPts val="0"/>
                        </a:spcBef>
                        <a:spcAft>
                          <a:spcPts val="0"/>
                        </a:spcAft>
                        <a:buNone/>
                      </a:pPr>
                      <a:r>
                        <a:rPr b="1" lang="ja" sz="1000">
                          <a:solidFill>
                            <a:schemeClr val="dk1"/>
                          </a:solidFill>
                        </a:rPr>
                        <a:t>年間契約  1.2円 / タスク</a:t>
                      </a:r>
                      <a:endParaRPr b="1" sz="1000">
                        <a:solidFill>
                          <a:schemeClr val="dk1"/>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1000">
                          <a:solidFill>
                            <a:schemeClr val="dk1"/>
                          </a:solidFill>
                        </a:rPr>
                        <a:t>半年契約    1円 / 1タスク</a:t>
                      </a:r>
                      <a:endParaRPr b="1" sz="1000">
                        <a:solidFill>
                          <a:schemeClr val="dk1"/>
                        </a:solidFill>
                      </a:endParaRPr>
                    </a:p>
                    <a:p>
                      <a:pPr indent="0" lvl="0" marL="0" rtl="0" algn="ctr">
                        <a:spcBef>
                          <a:spcPts val="0"/>
                        </a:spcBef>
                        <a:spcAft>
                          <a:spcPts val="0"/>
                        </a:spcAft>
                        <a:buClr>
                          <a:schemeClr val="dk1"/>
                        </a:buClr>
                        <a:buSzPts val="1100"/>
                        <a:buFont typeface="Arial"/>
                        <a:buNone/>
                      </a:pPr>
                      <a:r>
                        <a:rPr b="1" lang="ja" sz="1000">
                          <a:solidFill>
                            <a:schemeClr val="dk1"/>
                          </a:solidFill>
                        </a:rPr>
                        <a:t>年間契約 0.8円 / 1タスク</a:t>
                      </a:r>
                      <a:endParaRPr b="1" sz="1000">
                        <a:solidFill>
                          <a:schemeClr val="dk1"/>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6F7FB"/>
                    </a:solidFill>
                  </a:tcPr>
                </a:tc>
              </a:tr>
              <a:tr h="584700">
                <a:tc>
                  <a:txBody>
                    <a:bodyPr/>
                    <a:lstStyle/>
                    <a:p>
                      <a:pPr indent="0" lvl="0" marL="0" rtl="0" algn="ctr">
                        <a:spcBef>
                          <a:spcPts val="0"/>
                        </a:spcBef>
                        <a:spcAft>
                          <a:spcPts val="0"/>
                        </a:spcAft>
                        <a:buNone/>
                      </a:pPr>
                      <a:r>
                        <a:rPr lang="ja" sz="1000">
                          <a:solidFill>
                            <a:schemeClr val="dk1"/>
                          </a:solidFill>
                        </a:rPr>
                        <a:t>追加ライセンス料金/月</a:t>
                      </a:r>
                      <a:endParaRPr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ja" sz="1000"/>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Clr>
                          <a:schemeClr val="dk1"/>
                        </a:buClr>
                        <a:buSzPts val="1100"/>
                        <a:buFont typeface="Arial"/>
                        <a:buNone/>
                      </a:pPr>
                      <a:r>
                        <a:rPr b="1" lang="ja" sz="1000">
                          <a:solidFill>
                            <a:schemeClr val="dk1"/>
                          </a:solidFill>
                        </a:rPr>
                        <a:t>月間契約  1,500円 / 名</a:t>
                      </a:r>
                      <a:endParaRPr b="1" sz="1000">
                        <a:solidFill>
                          <a:schemeClr val="dk1"/>
                        </a:solidFill>
                      </a:endParaRPr>
                    </a:p>
                    <a:p>
                      <a:pPr indent="0" lvl="0" marL="0" rtl="0" algn="ctr">
                        <a:spcBef>
                          <a:spcPts val="0"/>
                        </a:spcBef>
                        <a:spcAft>
                          <a:spcPts val="0"/>
                        </a:spcAft>
                        <a:buNone/>
                      </a:pPr>
                      <a:r>
                        <a:rPr b="1" lang="ja" sz="1000">
                          <a:solidFill>
                            <a:schemeClr val="dk1"/>
                          </a:solidFill>
                        </a:rPr>
                        <a:t>年間契約  1,200円 / 名</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1000">
                          <a:solidFill>
                            <a:schemeClr val="dk1"/>
                          </a:solidFill>
                        </a:rPr>
                        <a:t>半年契約  1,500円 / 名</a:t>
                      </a:r>
                      <a:endParaRPr b="1" sz="1000">
                        <a:solidFill>
                          <a:schemeClr val="dk1"/>
                        </a:solidFill>
                      </a:endParaRPr>
                    </a:p>
                    <a:p>
                      <a:pPr indent="0" lvl="0" marL="0" rtl="0" algn="ctr">
                        <a:spcBef>
                          <a:spcPts val="0"/>
                        </a:spcBef>
                        <a:spcAft>
                          <a:spcPts val="0"/>
                        </a:spcAft>
                        <a:buNone/>
                      </a:pPr>
                      <a:r>
                        <a:rPr b="1" lang="ja" sz="1000">
                          <a:solidFill>
                            <a:schemeClr val="dk1"/>
                          </a:solidFill>
                        </a:rPr>
                        <a:t>年間契約  1,200円 / 名</a:t>
                      </a:r>
                      <a:endParaRPr b="1" sz="1000">
                        <a:solidFill>
                          <a:schemeClr val="dk1"/>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6F7FB"/>
                    </a:solidFill>
                  </a:tcPr>
                </a:tc>
              </a:tr>
            </a:tbl>
          </a:graphicData>
        </a:graphic>
      </p:graphicFrame>
      <p:sp>
        <p:nvSpPr>
          <p:cNvPr id="943" name="Google Shape;943;p51"/>
          <p:cNvSpPr txBox="1"/>
          <p:nvPr/>
        </p:nvSpPr>
        <p:spPr>
          <a:xfrm>
            <a:off x="483502" y="4300663"/>
            <a:ext cx="7582200" cy="677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800">
                <a:solidFill>
                  <a:srgbClr val="434343"/>
                </a:solidFill>
              </a:rPr>
              <a:t>※ 上記の料金は税別価格となります。</a:t>
            </a:r>
            <a:endParaRPr sz="800">
              <a:solidFill>
                <a:srgbClr val="434343"/>
              </a:solidFill>
            </a:endParaRPr>
          </a:p>
          <a:p>
            <a:pPr indent="0" lvl="0" marL="0" rtl="0" algn="l">
              <a:lnSpc>
                <a:spcPct val="150000"/>
              </a:lnSpc>
              <a:spcBef>
                <a:spcPts val="0"/>
              </a:spcBef>
              <a:spcAft>
                <a:spcPts val="0"/>
              </a:spcAft>
              <a:buClr>
                <a:schemeClr val="dk1"/>
              </a:buClr>
              <a:buSzPts val="1100"/>
              <a:buFont typeface="Arial"/>
              <a:buNone/>
            </a:pPr>
            <a:r>
              <a:rPr lang="ja" sz="800">
                <a:solidFill>
                  <a:srgbClr val="434343"/>
                </a:solidFill>
              </a:rPr>
              <a:t>※ 追加タスク料金・追加ライセンス料金は各プランのタスク・ライセンス数の無料枠を超えた場合に発生します。</a:t>
            </a:r>
            <a:endParaRPr sz="800">
              <a:solidFill>
                <a:srgbClr val="434343"/>
              </a:solidFill>
            </a:endParaRPr>
          </a:p>
          <a:p>
            <a:pPr indent="0" lvl="0" marL="0" rtl="0" algn="l">
              <a:lnSpc>
                <a:spcPct val="150000"/>
              </a:lnSpc>
              <a:spcBef>
                <a:spcPts val="0"/>
              </a:spcBef>
              <a:spcAft>
                <a:spcPts val="0"/>
              </a:spcAft>
              <a:buClr>
                <a:schemeClr val="dk1"/>
              </a:buClr>
              <a:buSzPts val="1100"/>
              <a:buFont typeface="Arial"/>
              <a:buNone/>
            </a:pPr>
            <a:r>
              <a:rPr lang="ja" sz="800">
                <a:solidFill>
                  <a:srgbClr val="434343"/>
                </a:solidFill>
              </a:rPr>
              <a:t>※ サクセスプランに月間契約はありません。ミニプラン・チームプランに半年契約はありません。</a:t>
            </a:r>
            <a:endParaRPr sz="800">
              <a:solidFill>
                <a:srgbClr val="434343"/>
              </a:solidFill>
            </a:endParaRPr>
          </a:p>
        </p:txBody>
      </p:sp>
      <p:sp>
        <p:nvSpPr>
          <p:cNvPr id="944" name="Google Shape;944;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52"/>
          <p:cNvSpPr txBox="1"/>
          <p:nvPr/>
        </p:nvSpPr>
        <p:spPr>
          <a:xfrm>
            <a:off x="1392350" y="167690"/>
            <a:ext cx="62226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プラン毎の機能比較</a:t>
            </a:r>
            <a:endParaRPr b="1" sz="2400">
              <a:solidFill>
                <a:srgbClr val="00C7BE"/>
              </a:solidFill>
              <a:latin typeface="Calibri"/>
              <a:ea typeface="Calibri"/>
              <a:cs typeface="Calibri"/>
              <a:sym typeface="Calibri"/>
            </a:endParaRPr>
          </a:p>
        </p:txBody>
      </p:sp>
      <p:graphicFrame>
        <p:nvGraphicFramePr>
          <p:cNvPr id="950" name="Google Shape;950;p52"/>
          <p:cNvGraphicFramePr/>
          <p:nvPr/>
        </p:nvGraphicFramePr>
        <p:xfrm>
          <a:off x="523438" y="713975"/>
          <a:ext cx="3000000" cy="3000000"/>
        </p:xfrm>
        <a:graphic>
          <a:graphicData uri="http://schemas.openxmlformats.org/drawingml/2006/table">
            <a:tbl>
              <a:tblPr>
                <a:noFill/>
                <a:tableStyleId>{77C387D0-19A7-4131-AD05-945D2FD2DF34}</a:tableStyleId>
              </a:tblPr>
              <a:tblGrid>
                <a:gridCol w="1655825"/>
                <a:gridCol w="1576150"/>
                <a:gridCol w="1576150"/>
                <a:gridCol w="1576150"/>
                <a:gridCol w="1576150"/>
              </a:tblGrid>
              <a:tr h="330650">
                <a:tc>
                  <a:txBody>
                    <a:bodyPr/>
                    <a:lstStyle/>
                    <a:p>
                      <a:pPr indent="0" lvl="0" marL="0" rtl="0" algn="ctr">
                        <a:spcBef>
                          <a:spcPts val="0"/>
                        </a:spcBef>
                        <a:spcAft>
                          <a:spcPts val="0"/>
                        </a:spcAft>
                        <a:buNone/>
                      </a:pPr>
                      <a:r>
                        <a:t/>
                      </a:r>
                      <a:endParaRPr b="1" sz="900">
                        <a:solidFill>
                          <a:schemeClr val="dk1"/>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900">
                          <a:solidFill>
                            <a:srgbClr val="FFFFFF"/>
                          </a:solidFill>
                        </a:rPr>
                        <a:t>フリー</a:t>
                      </a:r>
                      <a:endParaRPr b="1" sz="900">
                        <a:solidFill>
                          <a:srgbClr val="FFFFFF"/>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ja" sz="900">
                          <a:solidFill>
                            <a:srgbClr val="FFFFFF"/>
                          </a:solidFill>
                        </a:rPr>
                        <a:t>ミニ</a:t>
                      </a:r>
                      <a:endParaRPr b="1" sz="900">
                        <a:solidFill>
                          <a:srgbClr val="FFFFFF"/>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049CE5"/>
                    </a:solidFill>
                  </a:tcPr>
                </a:tc>
                <a:tc>
                  <a:txBody>
                    <a:bodyPr/>
                    <a:lstStyle/>
                    <a:p>
                      <a:pPr indent="0" lvl="0" marL="0" rtl="0" algn="ctr">
                        <a:spcBef>
                          <a:spcPts val="0"/>
                        </a:spcBef>
                        <a:spcAft>
                          <a:spcPts val="0"/>
                        </a:spcAft>
                        <a:buNone/>
                      </a:pPr>
                      <a:r>
                        <a:rPr b="1" lang="ja" sz="900">
                          <a:solidFill>
                            <a:srgbClr val="FFFFFF"/>
                          </a:solidFill>
                        </a:rPr>
                        <a:t>チーム</a:t>
                      </a:r>
                      <a:endParaRPr b="1" sz="900">
                        <a:solidFill>
                          <a:srgbClr val="FFFFFF"/>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00C7BE"/>
                    </a:solidFill>
                  </a:tcPr>
                </a:tc>
                <a:tc>
                  <a:txBody>
                    <a:bodyPr/>
                    <a:lstStyle/>
                    <a:p>
                      <a:pPr indent="0" lvl="0" marL="0" rtl="0" algn="ctr">
                        <a:spcBef>
                          <a:spcPts val="0"/>
                        </a:spcBef>
                        <a:spcAft>
                          <a:spcPts val="0"/>
                        </a:spcAft>
                        <a:buNone/>
                      </a:pPr>
                      <a:r>
                        <a:rPr b="1" lang="ja" sz="900">
                          <a:solidFill>
                            <a:srgbClr val="FFFFFF"/>
                          </a:solidFill>
                        </a:rPr>
                        <a:t>サクセス</a:t>
                      </a:r>
                      <a:endParaRPr b="1" sz="900">
                        <a:solidFill>
                          <a:srgbClr val="FFFFFF"/>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5A7AEA"/>
                    </a:solidFill>
                  </a:tcPr>
                </a:tc>
              </a:tr>
              <a:tr h="346400">
                <a:tc>
                  <a:txBody>
                    <a:bodyPr/>
                    <a:lstStyle/>
                    <a:p>
                      <a:pPr indent="0" lvl="0" marL="0" rtl="0" algn="ctr">
                        <a:spcBef>
                          <a:spcPts val="0"/>
                        </a:spcBef>
                        <a:spcAft>
                          <a:spcPts val="0"/>
                        </a:spcAft>
                        <a:buNone/>
                      </a:pPr>
                      <a:r>
                        <a:rPr lang="ja" sz="1000"/>
                        <a:t>ライセンスの追加</a:t>
                      </a:r>
                      <a:endParaRPr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rgbClr val="000000"/>
                        </a:buClr>
                        <a:buSzPts val="1100"/>
                        <a:buFont typeface="Arial"/>
                        <a:buNone/>
                      </a:pPr>
                      <a:r>
                        <a:rPr b="1" lang="ja" sz="1000"/>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Clr>
                          <a:schemeClr val="dk1"/>
                        </a:buClr>
                        <a:buSzPts val="1100"/>
                        <a:buFont typeface="Arial"/>
                        <a:buNone/>
                      </a:pPr>
                      <a:r>
                        <a:rPr b="1" lang="ja" sz="1000">
                          <a:solidFill>
                            <a:schemeClr val="dk1"/>
                          </a:solidFill>
                        </a:rPr>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Clr>
                          <a:schemeClr val="dk1"/>
                        </a:buClr>
                        <a:buSzPts val="1100"/>
                        <a:buFont typeface="Arial"/>
                        <a:buNone/>
                      </a:pPr>
                      <a:r>
                        <a:rPr b="1" lang="ja" sz="1000">
                          <a:solidFill>
                            <a:schemeClr val="dk1"/>
                          </a:solidFill>
                        </a:rPr>
                        <a:t>✓</a:t>
                      </a:r>
                      <a:endParaRPr b="1" sz="1000">
                        <a:solidFill>
                          <a:srgbClr val="000000"/>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6F7FB"/>
                    </a:solidFill>
                  </a:tcPr>
                </a:tc>
              </a:tr>
              <a:tr h="346400">
                <a:tc>
                  <a:txBody>
                    <a:bodyPr/>
                    <a:lstStyle/>
                    <a:p>
                      <a:pPr indent="0" lvl="0" marL="0" rtl="0" algn="ctr">
                        <a:spcBef>
                          <a:spcPts val="0"/>
                        </a:spcBef>
                        <a:spcAft>
                          <a:spcPts val="0"/>
                        </a:spcAft>
                        <a:buNone/>
                      </a:pPr>
                      <a:r>
                        <a:rPr lang="ja" sz="1000">
                          <a:solidFill>
                            <a:schemeClr val="dk1"/>
                          </a:solidFill>
                        </a:rPr>
                        <a:t>プロジェクトの権限管理</a:t>
                      </a:r>
                      <a:endParaRPr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ja" sz="1000">
                          <a:solidFill>
                            <a:schemeClr val="dk1"/>
                          </a:solidFill>
                        </a:rPr>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None/>
                      </a:pPr>
                      <a:r>
                        <a:rPr b="1" lang="ja" sz="1000">
                          <a:solidFill>
                            <a:schemeClr val="dk1"/>
                          </a:solidFill>
                        </a:rPr>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1000">
                          <a:solidFill>
                            <a:schemeClr val="dk1"/>
                          </a:solidFill>
                        </a:rPr>
                        <a:t>✓</a:t>
                      </a:r>
                      <a:endParaRPr b="1" sz="1000">
                        <a:solidFill>
                          <a:srgbClr val="000000"/>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6F7FB"/>
                    </a:solidFill>
                  </a:tcPr>
                </a:tc>
              </a:tr>
              <a:tr h="346400">
                <a:tc>
                  <a:txBody>
                    <a:bodyPr/>
                    <a:lstStyle/>
                    <a:p>
                      <a:pPr indent="0" lvl="0" marL="0" rtl="0" algn="ctr">
                        <a:spcBef>
                          <a:spcPts val="0"/>
                        </a:spcBef>
                        <a:spcAft>
                          <a:spcPts val="0"/>
                        </a:spcAft>
                        <a:buNone/>
                      </a:pPr>
                      <a:r>
                        <a:rPr lang="ja" sz="1000">
                          <a:solidFill>
                            <a:schemeClr val="dk1"/>
                          </a:solidFill>
                        </a:rPr>
                        <a:t>プロジェクト数</a:t>
                      </a:r>
                      <a:endParaRPr sz="1000">
                        <a:solidFill>
                          <a:schemeClr val="dk1"/>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t>5</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ja" sz="1000">
                          <a:solidFill>
                            <a:schemeClr val="dk1"/>
                          </a:solidFill>
                        </a:rPr>
                        <a:t>5</a:t>
                      </a:r>
                      <a:endParaRPr b="1" sz="1000">
                        <a:solidFill>
                          <a:schemeClr val="dk1"/>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None/>
                      </a:pPr>
                      <a:r>
                        <a:rPr b="1" lang="ja" sz="1000">
                          <a:solidFill>
                            <a:schemeClr val="dk1"/>
                          </a:solidFill>
                        </a:rPr>
                        <a:t>30</a:t>
                      </a:r>
                      <a:endParaRPr b="1" sz="1000">
                        <a:solidFill>
                          <a:schemeClr val="dk1"/>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1000">
                          <a:solidFill>
                            <a:schemeClr val="dk1"/>
                          </a:solidFill>
                        </a:rPr>
                        <a:t>30</a:t>
                      </a:r>
                      <a:endParaRPr b="1" sz="1000">
                        <a:solidFill>
                          <a:schemeClr val="dk1"/>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6F7FB"/>
                    </a:solidFill>
                  </a:tcPr>
                </a:tc>
              </a:tr>
              <a:tr h="346400">
                <a:tc>
                  <a:txBody>
                    <a:bodyPr/>
                    <a:lstStyle/>
                    <a:p>
                      <a:pPr indent="0" lvl="0" marL="0" rtl="0" algn="ctr">
                        <a:spcBef>
                          <a:spcPts val="0"/>
                        </a:spcBef>
                        <a:spcAft>
                          <a:spcPts val="0"/>
                        </a:spcAft>
                        <a:buNone/>
                      </a:pPr>
                      <a:r>
                        <a:rPr lang="ja" sz="1000">
                          <a:solidFill>
                            <a:schemeClr val="dk1"/>
                          </a:solidFill>
                        </a:rPr>
                        <a:t>ゲスト招待可能数</a:t>
                      </a:r>
                      <a:endParaRPr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t>5名</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ja" sz="1000">
                          <a:solidFill>
                            <a:schemeClr val="dk1"/>
                          </a:solidFill>
                        </a:rPr>
                        <a:t>5名</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None/>
                      </a:pPr>
                      <a:r>
                        <a:rPr b="1" lang="ja" sz="1000"/>
                        <a:t>100</a:t>
                      </a:r>
                      <a:r>
                        <a:rPr b="1" lang="ja" sz="1000">
                          <a:solidFill>
                            <a:schemeClr val="dk1"/>
                          </a:solidFill>
                        </a:rPr>
                        <a:t>名</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1000">
                          <a:solidFill>
                            <a:schemeClr val="dk1"/>
                          </a:solidFill>
                        </a:rPr>
                        <a:t>200名</a:t>
                      </a:r>
                      <a:endParaRPr b="1" sz="1000">
                        <a:solidFill>
                          <a:srgbClr val="000000"/>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6F7FB"/>
                    </a:solidFill>
                  </a:tcPr>
                </a:tc>
              </a:tr>
              <a:tr h="346400">
                <a:tc>
                  <a:txBody>
                    <a:bodyPr/>
                    <a:lstStyle/>
                    <a:p>
                      <a:pPr indent="0" lvl="0" marL="0" rtl="0" algn="ctr">
                        <a:spcBef>
                          <a:spcPts val="0"/>
                        </a:spcBef>
                        <a:spcAft>
                          <a:spcPts val="0"/>
                        </a:spcAft>
                        <a:buNone/>
                      </a:pPr>
                      <a:r>
                        <a:rPr lang="ja" sz="1000">
                          <a:solidFill>
                            <a:schemeClr val="dk1"/>
                          </a:solidFill>
                        </a:rPr>
                        <a:t>IP制限</a:t>
                      </a:r>
                      <a:endParaRPr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ja" sz="1000"/>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Clr>
                          <a:schemeClr val="dk1"/>
                        </a:buClr>
                        <a:buSzPts val="1100"/>
                        <a:buFont typeface="Arial"/>
                        <a:buNone/>
                      </a:pPr>
                      <a:r>
                        <a:rPr b="1" lang="ja" sz="1000">
                          <a:solidFill>
                            <a:schemeClr val="dk1"/>
                          </a:solidFill>
                        </a:rPr>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1000">
                          <a:solidFill>
                            <a:schemeClr val="dk1"/>
                          </a:solidFill>
                        </a:rPr>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6F7FB"/>
                    </a:solidFill>
                  </a:tcPr>
                </a:tc>
              </a:tr>
              <a:tr h="346400">
                <a:tc>
                  <a:txBody>
                    <a:bodyPr/>
                    <a:lstStyle/>
                    <a:p>
                      <a:pPr indent="0" lvl="0" marL="0" rtl="0" algn="ctr">
                        <a:spcBef>
                          <a:spcPts val="0"/>
                        </a:spcBef>
                        <a:spcAft>
                          <a:spcPts val="0"/>
                        </a:spcAft>
                        <a:buNone/>
                      </a:pPr>
                      <a:r>
                        <a:rPr lang="ja" sz="1000"/>
                        <a:t>SAML SSO</a:t>
                      </a:r>
                      <a:endParaRPr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ja" sz="1000"/>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None/>
                      </a:pPr>
                      <a:r>
                        <a:rPr b="1" lang="ja" sz="1000"/>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1000">
                          <a:solidFill>
                            <a:schemeClr val="dk1"/>
                          </a:solidFill>
                        </a:rPr>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6F7FB"/>
                    </a:solidFill>
                  </a:tcPr>
                </a:tc>
              </a:tr>
              <a:tr h="346400">
                <a:tc>
                  <a:txBody>
                    <a:bodyPr/>
                    <a:lstStyle/>
                    <a:p>
                      <a:pPr indent="0" lvl="0" marL="0" rtl="0" algn="ctr">
                        <a:spcBef>
                          <a:spcPts val="0"/>
                        </a:spcBef>
                        <a:spcAft>
                          <a:spcPts val="0"/>
                        </a:spcAft>
                        <a:buClr>
                          <a:schemeClr val="dk1"/>
                        </a:buClr>
                        <a:buSzPts val="1100"/>
                        <a:buFont typeface="Arial"/>
                        <a:buNone/>
                      </a:pPr>
                      <a:r>
                        <a:rPr lang="ja" sz="1000">
                          <a:solidFill>
                            <a:schemeClr val="dk1"/>
                          </a:solidFill>
                        </a:rPr>
                        <a:t>2要素認証の必須化</a:t>
                      </a:r>
                      <a:endParaRPr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ja" sz="1000"/>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None/>
                      </a:pPr>
                      <a:r>
                        <a:rPr b="1" lang="ja" sz="1000"/>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1000">
                          <a:solidFill>
                            <a:schemeClr val="dk1"/>
                          </a:solidFill>
                        </a:rPr>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6F7FB"/>
                    </a:solidFill>
                  </a:tcPr>
                </a:tc>
              </a:tr>
              <a:tr h="503875">
                <a:tc>
                  <a:txBody>
                    <a:bodyPr/>
                    <a:lstStyle/>
                    <a:p>
                      <a:pPr indent="0" lvl="0" marL="0" rtl="0" algn="ctr">
                        <a:spcBef>
                          <a:spcPts val="0"/>
                        </a:spcBef>
                        <a:spcAft>
                          <a:spcPts val="0"/>
                        </a:spcAft>
                        <a:buNone/>
                      </a:pPr>
                      <a:r>
                        <a:rPr lang="ja" sz="1000"/>
                        <a:t>サポート</a:t>
                      </a:r>
                      <a:endParaRPr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t>チャット</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ja" sz="1000"/>
                        <a:t>チャット</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None/>
                      </a:pPr>
                      <a:r>
                        <a:rPr b="1" lang="ja" sz="1000">
                          <a:solidFill>
                            <a:srgbClr val="000000"/>
                          </a:solidFill>
                        </a:rPr>
                        <a:t>メール・チャット</a:t>
                      </a:r>
                      <a:endParaRPr b="1" sz="1000">
                        <a:solidFill>
                          <a:srgbClr val="000000"/>
                        </a:solidFill>
                      </a:endParaRPr>
                    </a:p>
                    <a:p>
                      <a:pPr indent="0" lvl="0" marL="0" rtl="0" algn="ctr">
                        <a:spcBef>
                          <a:spcPts val="0"/>
                        </a:spcBef>
                        <a:spcAft>
                          <a:spcPts val="0"/>
                        </a:spcAft>
                        <a:buNone/>
                      </a:pPr>
                      <a:r>
                        <a:rPr b="1" lang="ja" sz="1000">
                          <a:solidFill>
                            <a:srgbClr val="000000"/>
                          </a:solidFill>
                        </a:rPr>
                        <a:t>（優先対応）</a:t>
                      </a:r>
                      <a:endParaRPr b="1" sz="1000">
                        <a:solidFill>
                          <a:srgbClr val="000000"/>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1000"/>
                        <a:t>メール・チャット・Web会議（月2回まで）</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6F7FB"/>
                    </a:solidFill>
                  </a:tcPr>
                </a:tc>
              </a:tr>
              <a:tr h="346400">
                <a:tc>
                  <a:txBody>
                    <a:bodyPr/>
                    <a:lstStyle/>
                    <a:p>
                      <a:pPr indent="0" lvl="0" marL="0" rtl="0" algn="ctr">
                        <a:spcBef>
                          <a:spcPts val="0"/>
                        </a:spcBef>
                        <a:spcAft>
                          <a:spcPts val="0"/>
                        </a:spcAft>
                        <a:buNone/>
                      </a:pPr>
                      <a:r>
                        <a:rPr lang="ja" sz="1000"/>
                        <a:t>専門スタッフの構築支援</a:t>
                      </a:r>
                      <a:endParaRPr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ja" sz="1000">
                          <a:solidFill>
                            <a:schemeClr val="dk1"/>
                          </a:solidFill>
                        </a:rPr>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chemeClr val="dk1"/>
                        </a:buClr>
                        <a:buSzPts val="1100"/>
                        <a:buFont typeface="Arial"/>
                        <a:buNone/>
                      </a:pPr>
                      <a:r>
                        <a:rPr b="1" lang="ja" sz="1000">
                          <a:solidFill>
                            <a:schemeClr val="dk1"/>
                          </a:solidFill>
                        </a:rPr>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Clr>
                          <a:schemeClr val="dk1"/>
                        </a:buClr>
                        <a:buSzPts val="1100"/>
                        <a:buFont typeface="Arial"/>
                        <a:buNone/>
                      </a:pPr>
                      <a:r>
                        <a:rPr b="1" lang="ja" sz="1000">
                          <a:solidFill>
                            <a:schemeClr val="dk1"/>
                          </a:solidFill>
                        </a:rPr>
                        <a:t>-</a:t>
                      </a:r>
                      <a:endParaRPr b="1" sz="1000">
                        <a:solidFill>
                          <a:srgbClr val="000000"/>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Clr>
                          <a:schemeClr val="dk1"/>
                        </a:buClr>
                        <a:buSzPts val="1100"/>
                        <a:buFont typeface="Arial"/>
                        <a:buNone/>
                      </a:pPr>
                      <a:r>
                        <a:rPr b="1" lang="ja" sz="1000">
                          <a:solidFill>
                            <a:schemeClr val="dk1"/>
                          </a:solidFill>
                        </a:rPr>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6F7FB"/>
                    </a:solidFill>
                  </a:tcPr>
                </a:tc>
              </a:tr>
            </a:tbl>
          </a:graphicData>
        </a:graphic>
      </p:graphicFrame>
      <p:sp>
        <p:nvSpPr>
          <p:cNvPr id="951" name="Google Shape;951;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53"/>
          <p:cNvSpPr txBox="1"/>
          <p:nvPr/>
        </p:nvSpPr>
        <p:spPr>
          <a:xfrm>
            <a:off x="1392350" y="167690"/>
            <a:ext cx="62226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プラン毎の機能比較｜フローボット</a:t>
            </a:r>
            <a:endParaRPr b="1" sz="2400">
              <a:solidFill>
                <a:srgbClr val="00C7BE"/>
              </a:solidFill>
              <a:latin typeface="Calibri"/>
              <a:ea typeface="Calibri"/>
              <a:cs typeface="Calibri"/>
              <a:sym typeface="Calibri"/>
            </a:endParaRPr>
          </a:p>
        </p:txBody>
      </p:sp>
      <p:graphicFrame>
        <p:nvGraphicFramePr>
          <p:cNvPr id="957" name="Google Shape;957;p53"/>
          <p:cNvGraphicFramePr/>
          <p:nvPr/>
        </p:nvGraphicFramePr>
        <p:xfrm>
          <a:off x="523438" y="703325"/>
          <a:ext cx="3000000" cy="3000000"/>
        </p:xfrm>
        <a:graphic>
          <a:graphicData uri="http://schemas.openxmlformats.org/drawingml/2006/table">
            <a:tbl>
              <a:tblPr>
                <a:noFill/>
                <a:tableStyleId>{77C387D0-19A7-4131-AD05-945D2FD2DF34}</a:tableStyleId>
              </a:tblPr>
              <a:tblGrid>
                <a:gridCol w="1877400"/>
                <a:gridCol w="1517900"/>
                <a:gridCol w="1517900"/>
                <a:gridCol w="1517900"/>
                <a:gridCol w="1517900"/>
              </a:tblGrid>
              <a:tr h="295925">
                <a:tc>
                  <a:txBody>
                    <a:bodyPr/>
                    <a:lstStyle/>
                    <a:p>
                      <a:pPr indent="0" lvl="0" marL="0" rtl="0" algn="ctr">
                        <a:spcBef>
                          <a:spcPts val="0"/>
                        </a:spcBef>
                        <a:spcAft>
                          <a:spcPts val="0"/>
                        </a:spcAft>
                        <a:buNone/>
                      </a:pPr>
                      <a:r>
                        <a:t/>
                      </a:r>
                      <a:endParaRPr b="1" sz="900">
                        <a:solidFill>
                          <a:schemeClr val="dk1"/>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900">
                          <a:solidFill>
                            <a:srgbClr val="FFFFFF"/>
                          </a:solidFill>
                        </a:rPr>
                        <a:t>フリー</a:t>
                      </a:r>
                      <a:endParaRPr b="1" sz="900">
                        <a:solidFill>
                          <a:srgbClr val="FFFFFF"/>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ja" sz="900">
                          <a:solidFill>
                            <a:srgbClr val="FFFFFF"/>
                          </a:solidFill>
                        </a:rPr>
                        <a:t>ミニ</a:t>
                      </a:r>
                      <a:endParaRPr b="1" sz="900">
                        <a:solidFill>
                          <a:srgbClr val="FFFFFF"/>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049CE5"/>
                    </a:solidFill>
                  </a:tcPr>
                </a:tc>
                <a:tc>
                  <a:txBody>
                    <a:bodyPr/>
                    <a:lstStyle/>
                    <a:p>
                      <a:pPr indent="0" lvl="0" marL="0" rtl="0" algn="ctr">
                        <a:spcBef>
                          <a:spcPts val="0"/>
                        </a:spcBef>
                        <a:spcAft>
                          <a:spcPts val="0"/>
                        </a:spcAft>
                        <a:buNone/>
                      </a:pPr>
                      <a:r>
                        <a:rPr b="1" lang="ja" sz="900">
                          <a:solidFill>
                            <a:srgbClr val="FFFFFF"/>
                          </a:solidFill>
                        </a:rPr>
                        <a:t>チーム</a:t>
                      </a:r>
                      <a:endParaRPr b="1" sz="900">
                        <a:solidFill>
                          <a:srgbClr val="FFFFFF"/>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00C7BE"/>
                    </a:solidFill>
                  </a:tcPr>
                </a:tc>
                <a:tc>
                  <a:txBody>
                    <a:bodyPr/>
                    <a:lstStyle/>
                    <a:p>
                      <a:pPr indent="0" lvl="0" marL="0" rtl="0" algn="ctr">
                        <a:spcBef>
                          <a:spcPts val="0"/>
                        </a:spcBef>
                        <a:spcAft>
                          <a:spcPts val="0"/>
                        </a:spcAft>
                        <a:buNone/>
                      </a:pPr>
                      <a:r>
                        <a:rPr b="1" lang="ja" sz="900">
                          <a:solidFill>
                            <a:srgbClr val="FFFFFF"/>
                          </a:solidFill>
                        </a:rPr>
                        <a:t>サクセス</a:t>
                      </a:r>
                      <a:endParaRPr b="1" sz="900">
                        <a:solidFill>
                          <a:srgbClr val="FFFFFF"/>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chemeClr val="lt2"/>
                      </a:solidFill>
                      <a:prstDash val="solid"/>
                      <a:round/>
                      <a:headEnd len="sm" w="sm" type="none"/>
                      <a:tailEnd len="sm" w="sm" type="none"/>
                    </a:lnB>
                    <a:solidFill>
                      <a:srgbClr val="5A7AEA"/>
                    </a:solidFill>
                  </a:tcPr>
                </a:tc>
              </a:tr>
              <a:tr h="310025">
                <a:tc>
                  <a:txBody>
                    <a:bodyPr/>
                    <a:lstStyle/>
                    <a:p>
                      <a:pPr indent="0" lvl="0" marL="0" rtl="0" algn="ctr">
                        <a:spcBef>
                          <a:spcPts val="0"/>
                        </a:spcBef>
                        <a:spcAft>
                          <a:spcPts val="0"/>
                        </a:spcAft>
                        <a:buNone/>
                      </a:pPr>
                      <a:r>
                        <a:rPr lang="ja" sz="1000"/>
                        <a:t>作成可能なフローボット数</a:t>
                      </a:r>
                      <a:endParaRPr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ja" sz="1000">
                          <a:solidFill>
                            <a:schemeClr val="dk1"/>
                          </a:solidFill>
                        </a:rPr>
                        <a:t>5</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b="1" lang="ja" sz="1000"/>
                        <a:t>10</a:t>
                      </a:r>
                      <a:endParaRPr b="1" sz="1000">
                        <a:solidFill>
                          <a:srgbClr val="000000"/>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Clr>
                          <a:srgbClr val="000000"/>
                        </a:buClr>
                        <a:buSzPts val="1100"/>
                        <a:buFont typeface="Arial"/>
                        <a:buNone/>
                      </a:pPr>
                      <a:r>
                        <a:rPr b="1" lang="ja" sz="1000"/>
                        <a:t>無制限</a:t>
                      </a:r>
                      <a:endParaRPr b="1" sz="1000">
                        <a:solidFill>
                          <a:srgbClr val="000000"/>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1000"/>
                        <a:t>無制限</a:t>
                      </a:r>
                      <a:endParaRPr b="1" sz="1000">
                        <a:solidFill>
                          <a:srgbClr val="000000"/>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6F7FB"/>
                    </a:solidFill>
                  </a:tcPr>
                </a:tc>
              </a:tr>
              <a:tr h="310025">
                <a:tc>
                  <a:txBody>
                    <a:bodyPr/>
                    <a:lstStyle/>
                    <a:p>
                      <a:pPr indent="0" lvl="0" marL="0" rtl="0" algn="ctr">
                        <a:spcBef>
                          <a:spcPts val="0"/>
                        </a:spcBef>
                        <a:spcAft>
                          <a:spcPts val="0"/>
                        </a:spcAft>
                        <a:buNone/>
                      </a:pPr>
                      <a:r>
                        <a:rPr lang="ja" sz="1000"/>
                        <a:t>設定可能なオペレーション数</a:t>
                      </a:r>
                      <a:endParaRPr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ja" sz="1000">
                          <a:solidFill>
                            <a:schemeClr val="dk1"/>
                          </a:solidFill>
                        </a:rPr>
                        <a:t>5</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ja" sz="1000">
                          <a:solidFill>
                            <a:schemeClr val="dk1"/>
                          </a:solidFill>
                        </a:rPr>
                        <a:t>15</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Clr>
                          <a:schemeClr val="dk1"/>
                        </a:buClr>
                        <a:buSzPts val="1100"/>
                        <a:buFont typeface="Arial"/>
                        <a:buNone/>
                      </a:pPr>
                      <a:r>
                        <a:rPr b="1" lang="ja" sz="1000">
                          <a:solidFill>
                            <a:schemeClr val="dk1"/>
                          </a:solidFill>
                        </a:rPr>
                        <a:t>100</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Clr>
                          <a:schemeClr val="dk1"/>
                        </a:buClr>
                        <a:buSzPts val="1100"/>
                        <a:buFont typeface="Arial"/>
                        <a:buNone/>
                      </a:pPr>
                      <a:r>
                        <a:rPr b="1" lang="ja" sz="1000">
                          <a:solidFill>
                            <a:schemeClr val="dk1"/>
                          </a:solidFill>
                        </a:rPr>
                        <a:t>300</a:t>
                      </a:r>
                      <a:endParaRPr b="1" sz="1000">
                        <a:solidFill>
                          <a:srgbClr val="000000"/>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6F7FB"/>
                    </a:solidFill>
                  </a:tcPr>
                </a:tc>
              </a:tr>
              <a:tr h="310025">
                <a:tc>
                  <a:txBody>
                    <a:bodyPr/>
                    <a:lstStyle/>
                    <a:p>
                      <a:pPr indent="0" lvl="0" marL="0" rtl="0" algn="ctr">
                        <a:spcBef>
                          <a:spcPts val="0"/>
                        </a:spcBef>
                        <a:spcAft>
                          <a:spcPts val="0"/>
                        </a:spcAft>
                        <a:buNone/>
                      </a:pPr>
                      <a:r>
                        <a:rPr lang="ja" sz="1000"/>
                        <a:t>連携可能なアプリ</a:t>
                      </a:r>
                      <a:endParaRPr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u="sng">
                          <a:solidFill>
                            <a:schemeClr val="hlink"/>
                          </a:solidFill>
                          <a:hlinkClick r:id="rId3"/>
                        </a:rPr>
                        <a:t>一部のアプリ</a:t>
                      </a:r>
                      <a:r>
                        <a:rPr b="1" lang="ja" sz="1000">
                          <a:solidFill>
                            <a:schemeClr val="dk1"/>
                          </a:solidFill>
                        </a:rPr>
                        <a:t>を除く</a:t>
                      </a:r>
                      <a:r>
                        <a:rPr b="1" lang="ja" sz="700">
                          <a:solidFill>
                            <a:schemeClr val="dk1"/>
                          </a:solidFill>
                        </a:rPr>
                        <a:t> </a:t>
                      </a:r>
                      <a:endParaRPr b="1" sz="1000">
                        <a:solidFill>
                          <a:schemeClr val="dk1"/>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b="1" lang="ja" sz="1000" u="sng">
                          <a:solidFill>
                            <a:schemeClr val="hlink"/>
                          </a:solidFill>
                          <a:hlinkClick r:id="rId4"/>
                        </a:rPr>
                        <a:t>一部のアプリ</a:t>
                      </a:r>
                      <a:r>
                        <a:rPr b="1" lang="ja" sz="1000"/>
                        <a:t>を除く</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Clr>
                          <a:srgbClr val="000000"/>
                        </a:buClr>
                        <a:buSzPts val="1100"/>
                        <a:buFont typeface="Arial"/>
                        <a:buNone/>
                      </a:pPr>
                      <a:r>
                        <a:rPr b="1" lang="ja" sz="1000"/>
                        <a:t>すべてのアプリ</a:t>
                      </a:r>
                      <a:endParaRPr b="1" sz="1000">
                        <a:solidFill>
                          <a:srgbClr val="000000"/>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1000"/>
                        <a:t>すべてのアプリ</a:t>
                      </a:r>
                      <a:endParaRPr b="1" sz="1000">
                        <a:solidFill>
                          <a:srgbClr val="000000"/>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6F7FB"/>
                    </a:solidFill>
                  </a:tcPr>
                </a:tc>
              </a:tr>
              <a:tr h="422750">
                <a:tc>
                  <a:txBody>
                    <a:bodyPr/>
                    <a:lstStyle/>
                    <a:p>
                      <a:pPr indent="0" lvl="0" marL="0" rtl="0" algn="ctr">
                        <a:spcBef>
                          <a:spcPts val="0"/>
                        </a:spcBef>
                        <a:spcAft>
                          <a:spcPts val="0"/>
                        </a:spcAft>
                        <a:buNone/>
                      </a:pPr>
                      <a:r>
                        <a:rPr lang="ja" sz="1000"/>
                        <a:t>独自APIとの連携</a:t>
                      </a:r>
                      <a:endParaRPr sz="1000"/>
                    </a:p>
                    <a:p>
                      <a:pPr indent="0" lvl="0" marL="0" rtl="0" algn="ctr">
                        <a:spcBef>
                          <a:spcPts val="0"/>
                        </a:spcBef>
                        <a:spcAft>
                          <a:spcPts val="0"/>
                        </a:spcAft>
                        <a:buNone/>
                      </a:pPr>
                      <a:r>
                        <a:rPr lang="ja" sz="800"/>
                        <a:t>（カスタムアプリ・アクション）</a:t>
                      </a:r>
                      <a:endParaRPr sz="8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solidFill>
                            <a:schemeClr val="dk1"/>
                          </a:solidFill>
                        </a:rPr>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ja" sz="1000">
                          <a:solidFill>
                            <a:schemeClr val="dk1"/>
                          </a:solidFill>
                        </a:rPr>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Clr>
                          <a:schemeClr val="dk1"/>
                        </a:buClr>
                        <a:buSzPts val="1100"/>
                        <a:buFont typeface="Arial"/>
                        <a:buNone/>
                      </a:pPr>
                      <a:r>
                        <a:rPr b="1" lang="ja" sz="1000">
                          <a:solidFill>
                            <a:schemeClr val="dk1"/>
                          </a:solidFill>
                        </a:rPr>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1000">
                          <a:solidFill>
                            <a:schemeClr val="dk1"/>
                          </a:solidFill>
                        </a:rPr>
                        <a:t>✓</a:t>
                      </a:r>
                      <a:endParaRPr b="1" sz="1000">
                        <a:solidFill>
                          <a:srgbClr val="000000"/>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6F7FB"/>
                    </a:solidFill>
                  </a:tcPr>
                </a:tc>
              </a:tr>
              <a:tr h="310025">
                <a:tc>
                  <a:txBody>
                    <a:bodyPr/>
                    <a:lstStyle/>
                    <a:p>
                      <a:pPr indent="0" lvl="0" marL="0" rtl="0" algn="ctr">
                        <a:spcBef>
                          <a:spcPts val="0"/>
                        </a:spcBef>
                        <a:spcAft>
                          <a:spcPts val="0"/>
                        </a:spcAft>
                        <a:buNone/>
                      </a:pPr>
                      <a:r>
                        <a:rPr lang="ja" sz="1000"/>
                        <a:t>OCR・音声文字起こし</a:t>
                      </a:r>
                      <a:endParaRPr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solidFill>
                            <a:schemeClr val="dk1"/>
                          </a:solidFill>
                        </a:rPr>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ja" sz="1000">
                          <a:solidFill>
                            <a:schemeClr val="dk1"/>
                          </a:solidFill>
                        </a:rPr>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Clr>
                          <a:schemeClr val="dk1"/>
                        </a:buClr>
                        <a:buSzPts val="1100"/>
                        <a:buFont typeface="Arial"/>
                        <a:buNone/>
                      </a:pPr>
                      <a:r>
                        <a:rPr b="1" lang="ja" sz="1000">
                          <a:solidFill>
                            <a:schemeClr val="dk1"/>
                          </a:solidFill>
                        </a:rPr>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1000">
                          <a:solidFill>
                            <a:schemeClr val="dk1"/>
                          </a:solidFill>
                        </a:rPr>
                        <a:t>✓</a:t>
                      </a:r>
                      <a:endParaRPr b="1" sz="1000">
                        <a:solidFill>
                          <a:srgbClr val="000000"/>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6F7FB"/>
                    </a:solidFill>
                  </a:tcPr>
                </a:tc>
              </a:tr>
              <a:tr h="310025">
                <a:tc>
                  <a:txBody>
                    <a:bodyPr/>
                    <a:lstStyle/>
                    <a:p>
                      <a:pPr indent="0" lvl="0" marL="0" rtl="0" algn="ctr">
                        <a:spcBef>
                          <a:spcPts val="0"/>
                        </a:spcBef>
                        <a:spcAft>
                          <a:spcPts val="0"/>
                        </a:spcAft>
                        <a:buNone/>
                      </a:pPr>
                      <a:r>
                        <a:rPr lang="ja" sz="1000"/>
                        <a:t>ブラウザ操作オペレーション</a:t>
                      </a:r>
                      <a:endParaRPr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solidFill>
                            <a:schemeClr val="dk1"/>
                          </a:solidFill>
                        </a:rPr>
                        <a:t>-</a:t>
                      </a:r>
                      <a:endParaRPr b="1" sz="1000">
                        <a:solidFill>
                          <a:schemeClr val="dk1"/>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solidFill>
                            <a:schemeClr val="dk1"/>
                          </a:solidFill>
                        </a:rPr>
                        <a:t>-</a:t>
                      </a:r>
                      <a:endParaRPr b="1" sz="1000">
                        <a:solidFill>
                          <a:schemeClr val="dk1"/>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None/>
                      </a:pPr>
                      <a:r>
                        <a:rPr b="1" lang="ja" sz="1000">
                          <a:solidFill>
                            <a:schemeClr val="dk1"/>
                          </a:solidFill>
                        </a:rPr>
                        <a:t>-</a:t>
                      </a:r>
                      <a:endParaRPr b="1" sz="1000">
                        <a:solidFill>
                          <a:schemeClr val="dk1"/>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1000">
                          <a:solidFill>
                            <a:schemeClr val="dk1"/>
                          </a:solidFill>
                        </a:rPr>
                        <a:t>✓</a:t>
                      </a:r>
                      <a:endParaRPr b="1" sz="1000">
                        <a:solidFill>
                          <a:schemeClr val="dk1"/>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6F7FB"/>
                    </a:solidFill>
                  </a:tcPr>
                </a:tc>
              </a:tr>
              <a:tr h="450975">
                <a:tc>
                  <a:txBody>
                    <a:bodyPr/>
                    <a:lstStyle/>
                    <a:p>
                      <a:pPr indent="0" lvl="0" marL="0" rtl="0" algn="ctr">
                        <a:spcBef>
                          <a:spcPts val="0"/>
                        </a:spcBef>
                        <a:spcAft>
                          <a:spcPts val="0"/>
                        </a:spcAft>
                        <a:buNone/>
                      </a:pPr>
                      <a:r>
                        <a:rPr lang="ja" sz="1000">
                          <a:solidFill>
                            <a:schemeClr val="dk1"/>
                          </a:solidFill>
                        </a:rPr>
                        <a:t>オペレーション間の操作</a:t>
                      </a:r>
                      <a:endParaRPr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t>- </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solidFill>
                            <a:schemeClr val="dk1"/>
                          </a:solidFill>
                        </a:rPr>
                        <a:t>分岐・</a:t>
                      </a:r>
                      <a:endParaRPr b="1" sz="1000">
                        <a:solidFill>
                          <a:schemeClr val="dk1"/>
                        </a:solidFill>
                      </a:endParaRPr>
                    </a:p>
                    <a:p>
                      <a:pPr indent="0" lvl="0" marL="0" rtl="0" algn="ctr">
                        <a:spcBef>
                          <a:spcPts val="0"/>
                        </a:spcBef>
                        <a:spcAft>
                          <a:spcPts val="0"/>
                        </a:spcAft>
                        <a:buNone/>
                      </a:pPr>
                      <a:r>
                        <a:rPr b="1" lang="ja" sz="1000">
                          <a:solidFill>
                            <a:schemeClr val="dk1"/>
                          </a:solidFill>
                        </a:rPr>
                        <a:t>進行先切り替え・移動</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None/>
                      </a:pPr>
                      <a:r>
                        <a:rPr b="1" lang="ja" sz="1000"/>
                        <a:t>すべての操作</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1000">
                          <a:solidFill>
                            <a:schemeClr val="dk1"/>
                          </a:solidFill>
                        </a:rPr>
                        <a:t>すべての操作</a:t>
                      </a:r>
                      <a:endParaRPr b="1" sz="1000">
                        <a:solidFill>
                          <a:srgbClr val="000000"/>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6F7FB"/>
                    </a:solidFill>
                  </a:tcPr>
                </a:tc>
              </a:tr>
              <a:tr h="310025">
                <a:tc>
                  <a:txBody>
                    <a:bodyPr/>
                    <a:lstStyle/>
                    <a:p>
                      <a:pPr indent="0" lvl="0" marL="0" rtl="0" algn="ctr">
                        <a:spcBef>
                          <a:spcPts val="0"/>
                        </a:spcBef>
                        <a:spcAft>
                          <a:spcPts val="0"/>
                        </a:spcAft>
                        <a:buNone/>
                      </a:pPr>
                      <a:r>
                        <a:rPr lang="ja" sz="1000"/>
                        <a:t>フォームのカスタマイズ</a:t>
                      </a:r>
                      <a:endParaRPr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solidFill>
                            <a:schemeClr val="dk1"/>
                          </a:solidFill>
                        </a:rPr>
                        <a:t>✓（IP制限以外）</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None/>
                      </a:pPr>
                      <a:r>
                        <a:rPr b="1" lang="ja" sz="1000">
                          <a:solidFill>
                            <a:schemeClr val="dk1"/>
                          </a:solidFill>
                        </a:rPr>
                        <a:t>✓</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1000">
                          <a:solidFill>
                            <a:schemeClr val="dk1"/>
                          </a:solidFill>
                        </a:rPr>
                        <a:t>✓</a:t>
                      </a:r>
                      <a:endParaRPr b="1" sz="1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6F7FB"/>
                    </a:solidFill>
                  </a:tcPr>
                </a:tc>
              </a:tr>
              <a:tr h="310025">
                <a:tc>
                  <a:txBody>
                    <a:bodyPr/>
                    <a:lstStyle/>
                    <a:p>
                      <a:pPr indent="0" lvl="0" marL="0" rtl="0" algn="ctr">
                        <a:spcBef>
                          <a:spcPts val="0"/>
                        </a:spcBef>
                        <a:spcAft>
                          <a:spcPts val="0"/>
                        </a:spcAft>
                        <a:buNone/>
                      </a:pPr>
                      <a:r>
                        <a:rPr lang="ja" sz="1000"/>
                        <a:t>Webhook受信上限</a:t>
                      </a:r>
                      <a:endParaRPr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t>60 / 1分間</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solidFill>
                            <a:schemeClr val="dk1"/>
                          </a:solidFill>
                        </a:rPr>
                        <a:t>120 / 1分間</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None/>
                      </a:pPr>
                      <a:r>
                        <a:rPr b="1" lang="ja" sz="1000">
                          <a:solidFill>
                            <a:schemeClr val="dk1"/>
                          </a:solidFill>
                        </a:rPr>
                        <a:t>300 / 1分間</a:t>
                      </a:r>
                      <a:endParaRPr b="1" sz="1000">
                        <a:solidFill>
                          <a:srgbClr val="000000"/>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1000">
                          <a:solidFill>
                            <a:schemeClr val="dk1"/>
                          </a:solidFill>
                        </a:rPr>
                        <a:t>600 / 1分間</a:t>
                      </a:r>
                      <a:endParaRPr b="1" sz="1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6F7FB"/>
                    </a:solidFill>
                  </a:tcPr>
                </a:tc>
              </a:tr>
              <a:tr h="310025">
                <a:tc>
                  <a:txBody>
                    <a:bodyPr/>
                    <a:lstStyle/>
                    <a:p>
                      <a:pPr indent="0" lvl="0" marL="0" rtl="0" algn="ctr">
                        <a:spcBef>
                          <a:spcPts val="0"/>
                        </a:spcBef>
                        <a:spcAft>
                          <a:spcPts val="0"/>
                        </a:spcAft>
                        <a:buNone/>
                      </a:pPr>
                      <a:r>
                        <a:rPr lang="ja" sz="1000"/>
                        <a:t>トリガー起動間隔</a:t>
                      </a:r>
                      <a:endParaRPr sz="7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solidFill>
                            <a:schemeClr val="dk1"/>
                          </a:solidFill>
                        </a:rPr>
                        <a:t>15分に1度</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solidFill>
                            <a:schemeClr val="dk1"/>
                          </a:solidFill>
                        </a:rPr>
                        <a:t>10分に1度</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None/>
                      </a:pPr>
                      <a:r>
                        <a:rPr b="1" lang="ja" sz="1000">
                          <a:solidFill>
                            <a:schemeClr val="dk1"/>
                          </a:solidFill>
                        </a:rPr>
                        <a:t>5分に1度</a:t>
                      </a:r>
                      <a:endParaRPr b="1" sz="1000">
                        <a:solidFill>
                          <a:srgbClr val="000000"/>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1000">
                          <a:solidFill>
                            <a:schemeClr val="dk1"/>
                          </a:solidFill>
                        </a:rPr>
                        <a:t>5分に1度</a:t>
                      </a:r>
                      <a:endParaRPr b="1" sz="1000">
                        <a:solidFill>
                          <a:schemeClr val="dk1"/>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6F7FB"/>
                    </a:solidFill>
                  </a:tcPr>
                </a:tc>
              </a:tr>
              <a:tr h="310025">
                <a:tc>
                  <a:txBody>
                    <a:bodyPr/>
                    <a:lstStyle/>
                    <a:p>
                      <a:pPr indent="0" lvl="0" marL="0" rtl="0" algn="ctr">
                        <a:spcBef>
                          <a:spcPts val="0"/>
                        </a:spcBef>
                        <a:spcAft>
                          <a:spcPts val="0"/>
                        </a:spcAft>
                        <a:buNone/>
                      </a:pPr>
                      <a:r>
                        <a:rPr lang="ja" sz="1000"/>
                        <a:t>アウトプット保存数</a:t>
                      </a:r>
                      <a:endParaRPr sz="13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solidFill>
                            <a:schemeClr val="dk1"/>
                          </a:solidFill>
                        </a:rPr>
                        <a:t>150</a:t>
                      </a:r>
                      <a:endParaRPr b="1" sz="1000">
                        <a:solidFill>
                          <a:schemeClr val="dk1"/>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solidFill>
                            <a:schemeClr val="dk1"/>
                          </a:solidFill>
                        </a:rPr>
                        <a:t>500</a:t>
                      </a:r>
                      <a:endParaRPr b="1" sz="1000">
                        <a:solidFill>
                          <a:schemeClr val="dk1"/>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None/>
                      </a:pPr>
                      <a:r>
                        <a:rPr b="1" lang="ja" sz="1000">
                          <a:solidFill>
                            <a:schemeClr val="dk1"/>
                          </a:solidFill>
                        </a:rPr>
                        <a:t>1500</a:t>
                      </a:r>
                      <a:endParaRPr b="1" sz="1000">
                        <a:solidFill>
                          <a:schemeClr val="dk1"/>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1000">
                          <a:solidFill>
                            <a:schemeClr val="dk1"/>
                          </a:solidFill>
                        </a:rPr>
                        <a:t>2500</a:t>
                      </a:r>
                      <a:endParaRPr b="1" sz="1000">
                        <a:solidFill>
                          <a:schemeClr val="dk1"/>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6F7FB"/>
                    </a:solidFill>
                  </a:tcPr>
                </a:tc>
              </a:tr>
            </a:tbl>
          </a:graphicData>
        </a:graphic>
      </p:graphicFrame>
      <p:sp>
        <p:nvSpPr>
          <p:cNvPr id="958" name="Google Shape;958;p53"/>
          <p:cNvSpPr txBox="1"/>
          <p:nvPr/>
        </p:nvSpPr>
        <p:spPr>
          <a:xfrm>
            <a:off x="467147" y="4598925"/>
            <a:ext cx="75822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800">
              <a:solidFill>
                <a:srgbClr val="434343"/>
              </a:solidFill>
            </a:endParaRPr>
          </a:p>
        </p:txBody>
      </p:sp>
      <p:sp>
        <p:nvSpPr>
          <p:cNvPr id="959" name="Google Shape;959;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54"/>
          <p:cNvSpPr txBox="1"/>
          <p:nvPr/>
        </p:nvSpPr>
        <p:spPr>
          <a:xfrm>
            <a:off x="1392350" y="167690"/>
            <a:ext cx="62226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プラン毎の機能比較｜データベース</a:t>
            </a:r>
            <a:endParaRPr b="1" sz="2400">
              <a:solidFill>
                <a:srgbClr val="00C7BE"/>
              </a:solidFill>
              <a:latin typeface="Calibri"/>
              <a:ea typeface="Calibri"/>
              <a:cs typeface="Calibri"/>
              <a:sym typeface="Calibri"/>
            </a:endParaRPr>
          </a:p>
        </p:txBody>
      </p:sp>
      <p:graphicFrame>
        <p:nvGraphicFramePr>
          <p:cNvPr id="965" name="Google Shape;965;p54"/>
          <p:cNvGraphicFramePr/>
          <p:nvPr/>
        </p:nvGraphicFramePr>
        <p:xfrm>
          <a:off x="523438" y="703325"/>
          <a:ext cx="3000000" cy="3000000"/>
        </p:xfrm>
        <a:graphic>
          <a:graphicData uri="http://schemas.openxmlformats.org/drawingml/2006/table">
            <a:tbl>
              <a:tblPr>
                <a:noFill/>
                <a:tableStyleId>{77C387D0-19A7-4131-AD05-945D2FD2DF34}</a:tableStyleId>
              </a:tblPr>
              <a:tblGrid>
                <a:gridCol w="1757600"/>
                <a:gridCol w="1550700"/>
                <a:gridCol w="1550700"/>
                <a:gridCol w="1550700"/>
                <a:gridCol w="1550700"/>
              </a:tblGrid>
              <a:tr h="316725">
                <a:tc>
                  <a:txBody>
                    <a:bodyPr/>
                    <a:lstStyle/>
                    <a:p>
                      <a:pPr indent="0" lvl="0" marL="0" rtl="0" algn="ctr">
                        <a:spcBef>
                          <a:spcPts val="0"/>
                        </a:spcBef>
                        <a:spcAft>
                          <a:spcPts val="0"/>
                        </a:spcAft>
                        <a:buNone/>
                      </a:pPr>
                      <a:r>
                        <a:t/>
                      </a:r>
                      <a:endParaRPr b="1" sz="900">
                        <a:solidFill>
                          <a:schemeClr val="dk1"/>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900">
                          <a:solidFill>
                            <a:srgbClr val="FFFFFF"/>
                          </a:solidFill>
                        </a:rPr>
                        <a:t>フリー</a:t>
                      </a:r>
                      <a:endParaRPr b="1" sz="9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ja" sz="900">
                          <a:solidFill>
                            <a:srgbClr val="FFFFFF"/>
                          </a:solidFill>
                        </a:rPr>
                        <a:t>ミニ</a:t>
                      </a:r>
                      <a:endParaRPr b="1" sz="9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049CE5"/>
                    </a:solidFill>
                  </a:tcPr>
                </a:tc>
                <a:tc>
                  <a:txBody>
                    <a:bodyPr/>
                    <a:lstStyle/>
                    <a:p>
                      <a:pPr indent="0" lvl="0" marL="0" rtl="0" algn="ctr">
                        <a:spcBef>
                          <a:spcPts val="0"/>
                        </a:spcBef>
                        <a:spcAft>
                          <a:spcPts val="0"/>
                        </a:spcAft>
                        <a:buNone/>
                      </a:pPr>
                      <a:r>
                        <a:rPr b="1" lang="ja" sz="900">
                          <a:solidFill>
                            <a:srgbClr val="FFFFFF"/>
                          </a:solidFill>
                        </a:rPr>
                        <a:t>チーム</a:t>
                      </a:r>
                      <a:endParaRPr b="1" sz="9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00C7BE"/>
                    </a:solidFill>
                  </a:tcPr>
                </a:tc>
                <a:tc>
                  <a:txBody>
                    <a:bodyPr/>
                    <a:lstStyle/>
                    <a:p>
                      <a:pPr indent="0" lvl="0" marL="0" rtl="0" algn="ctr">
                        <a:spcBef>
                          <a:spcPts val="0"/>
                        </a:spcBef>
                        <a:spcAft>
                          <a:spcPts val="0"/>
                        </a:spcAft>
                        <a:buNone/>
                      </a:pPr>
                      <a:r>
                        <a:rPr b="1" lang="ja" sz="900">
                          <a:solidFill>
                            <a:srgbClr val="FFFFFF"/>
                          </a:solidFill>
                        </a:rPr>
                        <a:t>サクセス</a:t>
                      </a:r>
                      <a:endParaRPr b="1" sz="9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F6F7FB"/>
                      </a:solidFill>
                      <a:prstDash val="solid"/>
                      <a:round/>
                      <a:headEnd len="sm" w="sm" type="none"/>
                      <a:tailEnd len="sm" w="sm" type="none"/>
                    </a:lnB>
                    <a:solidFill>
                      <a:srgbClr val="5A7AEA"/>
                    </a:solidFill>
                  </a:tcPr>
                </a:tc>
              </a:tr>
              <a:tr h="316725">
                <a:tc>
                  <a:txBody>
                    <a:bodyPr/>
                    <a:lstStyle/>
                    <a:p>
                      <a:pPr indent="0" lvl="0" marL="0" rtl="0" algn="ctr">
                        <a:spcBef>
                          <a:spcPts val="0"/>
                        </a:spcBef>
                        <a:spcAft>
                          <a:spcPts val="0"/>
                        </a:spcAft>
                        <a:buNone/>
                      </a:pPr>
                      <a:r>
                        <a:rPr lang="ja" sz="1000"/>
                        <a:t>作成可能なデータベース数</a:t>
                      </a:r>
                      <a:endParaRPr sz="1000"/>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solidFill>
                            <a:schemeClr val="dk1"/>
                          </a:solidFill>
                        </a:rPr>
                        <a:t>5</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b="1" lang="ja" sz="1000"/>
                        <a:t>10</a:t>
                      </a:r>
                      <a:endParaRPr b="1" sz="1000">
                        <a:solidFill>
                          <a:srgbClr val="000000"/>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Clr>
                          <a:srgbClr val="000000"/>
                        </a:buClr>
                        <a:buSzPts val="1100"/>
                        <a:buFont typeface="Arial"/>
                        <a:buNone/>
                      </a:pPr>
                      <a:r>
                        <a:rPr b="1" lang="ja" sz="1000"/>
                        <a:t>500</a:t>
                      </a:r>
                      <a:endParaRPr b="1" sz="1000">
                        <a:solidFill>
                          <a:srgbClr val="000000"/>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1000"/>
                        <a:t>1,000</a:t>
                      </a:r>
                      <a:endParaRPr b="1" sz="1000">
                        <a:solidFill>
                          <a:srgbClr val="000000"/>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F6F7FB"/>
                      </a:solidFill>
                      <a:prstDash val="solid"/>
                      <a:round/>
                      <a:headEnd len="sm" w="sm" type="none"/>
                      <a:tailEnd len="sm" w="sm" type="none"/>
                    </a:lnT>
                    <a:lnB cap="flat" cmpd="sng" w="9525">
                      <a:solidFill>
                        <a:srgbClr val="EFEFEF"/>
                      </a:solidFill>
                      <a:prstDash val="solid"/>
                      <a:round/>
                      <a:headEnd len="sm" w="sm" type="none"/>
                      <a:tailEnd len="sm" w="sm" type="none"/>
                    </a:lnB>
                    <a:solidFill>
                      <a:srgbClr val="F6F7FB"/>
                    </a:solidFill>
                  </a:tcPr>
                </a:tc>
              </a:tr>
              <a:tr h="316725">
                <a:tc>
                  <a:txBody>
                    <a:bodyPr/>
                    <a:lstStyle/>
                    <a:p>
                      <a:pPr indent="0" lvl="0" marL="0" rtl="0" algn="ctr">
                        <a:spcBef>
                          <a:spcPts val="0"/>
                        </a:spcBef>
                        <a:spcAft>
                          <a:spcPts val="0"/>
                        </a:spcAft>
                        <a:buNone/>
                      </a:pPr>
                      <a:r>
                        <a:rPr lang="ja" sz="1000"/>
                        <a:t>1テーブルあたり</a:t>
                      </a:r>
                      <a:endParaRPr sz="1000"/>
                    </a:p>
                    <a:p>
                      <a:pPr indent="0" lvl="0" marL="0" rtl="0" algn="ctr">
                        <a:spcBef>
                          <a:spcPts val="0"/>
                        </a:spcBef>
                        <a:spcAft>
                          <a:spcPts val="0"/>
                        </a:spcAft>
                        <a:buNone/>
                      </a:pPr>
                      <a:r>
                        <a:rPr lang="ja" sz="1000"/>
                        <a:t>データベーストリガー数</a:t>
                      </a:r>
                      <a:endParaRPr sz="1000"/>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solidFill>
                            <a:schemeClr val="dk1"/>
                          </a:solidFill>
                        </a:rPr>
                        <a:t>5</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ja" sz="1000">
                          <a:solidFill>
                            <a:schemeClr val="dk1"/>
                          </a:solidFill>
                        </a:rPr>
                        <a:t>10</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Clr>
                          <a:schemeClr val="dk1"/>
                        </a:buClr>
                        <a:buSzPts val="1100"/>
                        <a:buFont typeface="Arial"/>
                        <a:buNone/>
                      </a:pPr>
                      <a:r>
                        <a:rPr b="1" lang="ja" sz="1000">
                          <a:solidFill>
                            <a:schemeClr val="dk1"/>
                          </a:solidFill>
                        </a:rPr>
                        <a:t>20</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1000">
                          <a:solidFill>
                            <a:schemeClr val="dk1"/>
                          </a:solidFill>
                        </a:rPr>
                        <a:t>30</a:t>
                      </a:r>
                      <a:endParaRPr b="1" sz="1000">
                        <a:solidFill>
                          <a:srgbClr val="000000"/>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6F7FB"/>
                    </a:solidFill>
                  </a:tcPr>
                </a:tc>
              </a:tr>
              <a:tr h="316725">
                <a:tc>
                  <a:txBody>
                    <a:bodyPr/>
                    <a:lstStyle/>
                    <a:p>
                      <a:pPr indent="0" lvl="0" marL="0" rtl="0" algn="ctr">
                        <a:spcBef>
                          <a:spcPts val="0"/>
                        </a:spcBef>
                        <a:spcAft>
                          <a:spcPts val="0"/>
                        </a:spcAft>
                        <a:buNone/>
                      </a:pPr>
                      <a:r>
                        <a:rPr lang="ja" sz="1000"/>
                        <a:t>データベース容量</a:t>
                      </a:r>
                      <a:endParaRPr sz="1000"/>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t>99列 × 500行</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t>99列 × 10,000行</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None/>
                      </a:pPr>
                      <a:r>
                        <a:rPr b="1" lang="ja" sz="1000"/>
                        <a:t>99列 × 30,000行</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1000">
                          <a:solidFill>
                            <a:schemeClr val="dk1"/>
                          </a:solidFill>
                        </a:rPr>
                        <a:t>99列 × 50,000行</a:t>
                      </a:r>
                      <a:endParaRPr b="1" sz="1000">
                        <a:solidFill>
                          <a:schemeClr val="dk1"/>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6F7FB"/>
                    </a:solidFill>
                  </a:tcPr>
                </a:tc>
              </a:tr>
              <a:tr h="316725">
                <a:tc>
                  <a:txBody>
                    <a:bodyPr/>
                    <a:lstStyle/>
                    <a:p>
                      <a:pPr indent="0" lvl="0" marL="0" rtl="0" algn="ctr">
                        <a:spcBef>
                          <a:spcPts val="0"/>
                        </a:spcBef>
                        <a:spcAft>
                          <a:spcPts val="0"/>
                        </a:spcAft>
                        <a:buNone/>
                      </a:pPr>
                      <a:r>
                        <a:rPr lang="ja" sz="1000"/>
                        <a:t>データコネクトの同期頻度</a:t>
                      </a:r>
                      <a:endParaRPr sz="1000"/>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b="1" lang="ja" sz="1000">
                          <a:solidFill>
                            <a:schemeClr val="dk1"/>
                          </a:solidFill>
                        </a:rPr>
                        <a:t>1日に1回</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ja" sz="1000">
                          <a:solidFill>
                            <a:schemeClr val="dk1"/>
                          </a:solidFill>
                        </a:rPr>
                        <a:t>6時間に1回</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FCFE"/>
                    </a:solidFill>
                  </a:tcPr>
                </a:tc>
                <a:tc>
                  <a:txBody>
                    <a:bodyPr/>
                    <a:lstStyle/>
                    <a:p>
                      <a:pPr indent="0" lvl="0" marL="0" rtl="0" algn="ctr">
                        <a:spcBef>
                          <a:spcPts val="0"/>
                        </a:spcBef>
                        <a:spcAft>
                          <a:spcPts val="0"/>
                        </a:spcAft>
                        <a:buClr>
                          <a:schemeClr val="dk1"/>
                        </a:buClr>
                        <a:buSzPts val="1100"/>
                        <a:buFont typeface="Arial"/>
                        <a:buNone/>
                      </a:pPr>
                      <a:r>
                        <a:rPr b="1" lang="ja" sz="1000">
                          <a:solidFill>
                            <a:schemeClr val="dk1"/>
                          </a:solidFill>
                        </a:rPr>
                        <a:t>1時間に1回</a:t>
                      </a:r>
                      <a:endParaRPr b="1" sz="1000"/>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7FBFB"/>
                    </a:solidFill>
                  </a:tcPr>
                </a:tc>
                <a:tc>
                  <a:txBody>
                    <a:bodyPr/>
                    <a:lstStyle/>
                    <a:p>
                      <a:pPr indent="0" lvl="0" marL="0" rtl="0" algn="ctr">
                        <a:spcBef>
                          <a:spcPts val="0"/>
                        </a:spcBef>
                        <a:spcAft>
                          <a:spcPts val="0"/>
                        </a:spcAft>
                        <a:buNone/>
                      </a:pPr>
                      <a:r>
                        <a:rPr b="1" lang="ja" sz="1000">
                          <a:solidFill>
                            <a:schemeClr val="dk1"/>
                          </a:solidFill>
                        </a:rPr>
                        <a:t>1時間に1回</a:t>
                      </a:r>
                      <a:endParaRPr b="1" sz="1000">
                        <a:solidFill>
                          <a:srgbClr val="000000"/>
                        </a:solidFill>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6F7FB"/>
                    </a:solidFill>
                  </a:tcPr>
                </a:tc>
              </a:tr>
            </a:tbl>
          </a:graphicData>
        </a:graphic>
      </p:graphicFrame>
      <p:sp>
        <p:nvSpPr>
          <p:cNvPr id="966" name="Google Shape;966;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pic>
        <p:nvPicPr>
          <p:cNvPr id="971" name="Google Shape;971;p55"/>
          <p:cNvPicPr preferRelativeResize="0"/>
          <p:nvPr/>
        </p:nvPicPr>
        <p:blipFill>
          <a:blip r:embed="rId3">
            <a:alphaModFix/>
          </a:blip>
          <a:stretch>
            <a:fillRect/>
          </a:stretch>
        </p:blipFill>
        <p:spPr>
          <a:xfrm>
            <a:off x="1179056" y="820535"/>
            <a:ext cx="1813224" cy="3089376"/>
          </a:xfrm>
          <a:prstGeom prst="rect">
            <a:avLst/>
          </a:prstGeom>
          <a:noFill/>
          <a:ln>
            <a:noFill/>
          </a:ln>
        </p:spPr>
      </p:pic>
      <p:sp>
        <p:nvSpPr>
          <p:cNvPr id="972" name="Google Shape;972;p55"/>
          <p:cNvSpPr txBox="1"/>
          <p:nvPr/>
        </p:nvSpPr>
        <p:spPr>
          <a:xfrm>
            <a:off x="1392350" y="243890"/>
            <a:ext cx="62226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Clr>
                <a:srgbClr val="000000"/>
              </a:buClr>
              <a:buSzPts val="1100"/>
              <a:buFont typeface="Arial"/>
              <a:buNone/>
            </a:pPr>
            <a:r>
              <a:rPr b="1" lang="ja" sz="2400">
                <a:solidFill>
                  <a:srgbClr val="00C7BE"/>
                </a:solidFill>
                <a:latin typeface="Calibri"/>
                <a:ea typeface="Calibri"/>
                <a:cs typeface="Calibri"/>
                <a:sym typeface="Calibri"/>
              </a:rPr>
              <a:t>タスク実行数｜フローボット</a:t>
            </a:r>
            <a:endParaRPr b="1" sz="2400">
              <a:solidFill>
                <a:srgbClr val="00C7BE"/>
              </a:solidFill>
              <a:latin typeface="Calibri"/>
              <a:ea typeface="Calibri"/>
              <a:cs typeface="Calibri"/>
              <a:sym typeface="Calibri"/>
            </a:endParaRPr>
          </a:p>
        </p:txBody>
      </p:sp>
      <p:sp>
        <p:nvSpPr>
          <p:cNvPr id="973" name="Google Shape;973;p55"/>
          <p:cNvSpPr txBox="1"/>
          <p:nvPr/>
        </p:nvSpPr>
        <p:spPr>
          <a:xfrm>
            <a:off x="687050" y="4029700"/>
            <a:ext cx="7938000" cy="101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800">
                <a:solidFill>
                  <a:srgbClr val="434343"/>
                </a:solidFill>
              </a:rPr>
              <a:t>※注) 「タスク実行数」は、トリガーによるフローボット起動を除く、オペレーション・オペレーション間の操作コマンド・ブラウザ操作オペレーション内のアクション　　　の実行回数となります。</a:t>
            </a:r>
            <a:endParaRPr sz="800">
              <a:solidFill>
                <a:srgbClr val="434343"/>
              </a:solidFill>
            </a:endParaRPr>
          </a:p>
          <a:p>
            <a:pPr indent="0" lvl="0" marL="0" rtl="0" algn="l">
              <a:lnSpc>
                <a:spcPct val="115000"/>
              </a:lnSpc>
              <a:spcBef>
                <a:spcPts val="0"/>
              </a:spcBef>
              <a:spcAft>
                <a:spcPts val="0"/>
              </a:spcAft>
              <a:buClr>
                <a:schemeClr val="dk1"/>
              </a:buClr>
              <a:buSzPts val="1100"/>
              <a:buFont typeface="Arial"/>
              <a:buNone/>
            </a:pPr>
            <a:r>
              <a:rPr lang="ja" sz="800">
                <a:solidFill>
                  <a:srgbClr val="434343"/>
                </a:solidFill>
              </a:rPr>
              <a:t>※注)  オペレーションエラー発生時</a:t>
            </a:r>
            <a:endParaRPr sz="800">
              <a:solidFill>
                <a:srgbClr val="434343"/>
              </a:solidFill>
            </a:endParaRPr>
          </a:p>
          <a:p>
            <a:pPr indent="0" lvl="0" marL="0" rtl="0" algn="l">
              <a:lnSpc>
                <a:spcPct val="115000"/>
              </a:lnSpc>
              <a:spcBef>
                <a:spcPts val="0"/>
              </a:spcBef>
              <a:spcAft>
                <a:spcPts val="0"/>
              </a:spcAft>
              <a:buNone/>
            </a:pPr>
            <a:r>
              <a:rPr lang="ja" sz="800">
                <a:solidFill>
                  <a:srgbClr val="434343"/>
                </a:solidFill>
              </a:rPr>
              <a:t>　　　エラーが発生したオペレーションは原則タスク消費の対象外ですが、フローボットを起動し、1オペレーション目でエラーとなった場合は1タスク消費されます。</a:t>
            </a:r>
            <a:endParaRPr sz="800">
              <a:solidFill>
                <a:srgbClr val="434343"/>
              </a:solidFill>
            </a:endParaRPr>
          </a:p>
          <a:p>
            <a:pPr indent="0" lvl="0" marL="0" rtl="0" algn="l">
              <a:lnSpc>
                <a:spcPct val="115000"/>
              </a:lnSpc>
              <a:spcBef>
                <a:spcPts val="0"/>
              </a:spcBef>
              <a:spcAft>
                <a:spcPts val="0"/>
              </a:spcAft>
              <a:buClr>
                <a:schemeClr val="dk1"/>
              </a:buClr>
              <a:buSzPts val="1100"/>
              <a:buFont typeface="Arial"/>
              <a:buNone/>
            </a:pPr>
            <a:r>
              <a:rPr lang="ja" sz="800">
                <a:solidFill>
                  <a:srgbClr val="434343"/>
                </a:solidFill>
              </a:rPr>
              <a:t>　　　（フローボットが起動すると必ず1タスク消費されます。）</a:t>
            </a:r>
            <a:endParaRPr sz="800">
              <a:solidFill>
                <a:srgbClr val="434343"/>
              </a:solidFill>
            </a:endParaRPr>
          </a:p>
          <a:p>
            <a:pPr indent="0" lvl="0" marL="0" rtl="0" algn="l">
              <a:lnSpc>
                <a:spcPct val="115000"/>
              </a:lnSpc>
              <a:spcBef>
                <a:spcPts val="0"/>
              </a:spcBef>
              <a:spcAft>
                <a:spcPts val="0"/>
              </a:spcAft>
              <a:buClr>
                <a:schemeClr val="dk1"/>
              </a:buClr>
              <a:buSzPts val="1100"/>
              <a:buFont typeface="Arial"/>
              <a:buNone/>
            </a:pPr>
            <a:r>
              <a:rPr lang="ja" sz="800">
                <a:solidFill>
                  <a:srgbClr val="434343"/>
                </a:solidFill>
              </a:rPr>
              <a:t>※注)  AIオペレーションは、1オペレーション実行 = 1タスクではございません。各設定ページでタスク実行数をご確認ください。</a:t>
            </a:r>
            <a:endParaRPr sz="800">
              <a:solidFill>
                <a:srgbClr val="434343"/>
              </a:solidFill>
            </a:endParaRPr>
          </a:p>
        </p:txBody>
      </p:sp>
      <p:sp>
        <p:nvSpPr>
          <p:cNvPr id="974" name="Google Shape;974;p55"/>
          <p:cNvSpPr/>
          <p:nvPr/>
        </p:nvSpPr>
        <p:spPr>
          <a:xfrm>
            <a:off x="5834850" y="2571750"/>
            <a:ext cx="2637600" cy="1084500"/>
          </a:xfrm>
          <a:prstGeom prst="roundRect">
            <a:avLst>
              <a:gd fmla="val 16667" name="adj"/>
            </a:avLst>
          </a:prstGeom>
          <a:solidFill>
            <a:srgbClr val="F7FBF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p>
        </p:txBody>
      </p:sp>
      <p:sp>
        <p:nvSpPr>
          <p:cNvPr id="975" name="Google Shape;975;p55"/>
          <p:cNvSpPr/>
          <p:nvPr/>
        </p:nvSpPr>
        <p:spPr>
          <a:xfrm>
            <a:off x="1215260" y="2193135"/>
            <a:ext cx="1696800" cy="407400"/>
          </a:xfrm>
          <a:prstGeom prst="roundRect">
            <a:avLst>
              <a:gd fmla="val 16667" name="adj"/>
            </a:avLst>
          </a:prstGeom>
          <a:noFill/>
          <a:ln cap="flat" cmpd="sng" w="19050">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55"/>
          <p:cNvSpPr/>
          <p:nvPr/>
        </p:nvSpPr>
        <p:spPr>
          <a:xfrm>
            <a:off x="1239150" y="1556175"/>
            <a:ext cx="1696800" cy="407400"/>
          </a:xfrm>
          <a:prstGeom prst="roundRect">
            <a:avLst>
              <a:gd fmla="val 16667" name="adj"/>
            </a:avLst>
          </a:prstGeom>
          <a:noFill/>
          <a:ln cap="flat" cmpd="sng" w="19050">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55"/>
          <p:cNvSpPr/>
          <p:nvPr/>
        </p:nvSpPr>
        <p:spPr>
          <a:xfrm>
            <a:off x="1221975" y="3439750"/>
            <a:ext cx="1696800" cy="407400"/>
          </a:xfrm>
          <a:prstGeom prst="roundRect">
            <a:avLst>
              <a:gd fmla="val 16667" name="adj"/>
            </a:avLst>
          </a:prstGeom>
          <a:noFill/>
          <a:ln cap="flat" cmpd="sng" w="19050">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55"/>
          <p:cNvSpPr/>
          <p:nvPr/>
        </p:nvSpPr>
        <p:spPr>
          <a:xfrm>
            <a:off x="1222075" y="923050"/>
            <a:ext cx="1696800" cy="391800"/>
          </a:xfrm>
          <a:prstGeom prst="roundRect">
            <a:avLst>
              <a:gd fmla="val 16667" name="adj"/>
            </a:avLst>
          </a:prstGeom>
          <a:noFill/>
          <a:ln cap="flat" cmpd="sng" w="19050">
            <a:solidFill>
              <a:srgbClr val="F7706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55"/>
          <p:cNvSpPr/>
          <p:nvPr/>
        </p:nvSpPr>
        <p:spPr>
          <a:xfrm>
            <a:off x="5997450" y="2776950"/>
            <a:ext cx="2312400" cy="674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ja" sz="1000"/>
              <a:t>左記キャプチャのタスク実行数</a:t>
            </a:r>
            <a:endParaRPr b="1" sz="1000"/>
          </a:p>
          <a:p>
            <a:pPr indent="0" lvl="0" marL="0" rtl="0" algn="ctr">
              <a:lnSpc>
                <a:spcPct val="150000"/>
              </a:lnSpc>
              <a:spcBef>
                <a:spcPts val="0"/>
              </a:spcBef>
              <a:spcAft>
                <a:spcPts val="0"/>
              </a:spcAft>
              <a:buNone/>
            </a:pPr>
            <a:r>
              <a:rPr b="1" lang="ja" sz="1200">
                <a:solidFill>
                  <a:srgbClr val="F7706C"/>
                </a:solidFill>
              </a:rPr>
              <a:t>8回</a:t>
            </a:r>
            <a:endParaRPr b="1" sz="1200">
              <a:solidFill>
                <a:srgbClr val="F7706C"/>
              </a:solidFill>
            </a:endParaRPr>
          </a:p>
        </p:txBody>
      </p:sp>
      <p:sp>
        <p:nvSpPr>
          <p:cNvPr id="980" name="Google Shape;980;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cxnSp>
        <p:nvCxnSpPr>
          <p:cNvPr id="981" name="Google Shape;981;p55"/>
          <p:cNvCxnSpPr/>
          <p:nvPr/>
        </p:nvCxnSpPr>
        <p:spPr>
          <a:xfrm flipH="1" rot="10800000">
            <a:off x="2941050" y="1101075"/>
            <a:ext cx="597600" cy="1712400"/>
          </a:xfrm>
          <a:prstGeom prst="straightConnector1">
            <a:avLst/>
          </a:prstGeom>
          <a:noFill/>
          <a:ln cap="flat" cmpd="sng" w="9525">
            <a:solidFill>
              <a:srgbClr val="00C7BE"/>
            </a:solidFill>
            <a:prstDash val="dash"/>
            <a:round/>
            <a:headEnd len="med" w="med" type="none"/>
            <a:tailEnd len="med" w="med" type="none"/>
          </a:ln>
        </p:spPr>
      </p:cxnSp>
      <p:cxnSp>
        <p:nvCxnSpPr>
          <p:cNvPr id="982" name="Google Shape;982;p55"/>
          <p:cNvCxnSpPr/>
          <p:nvPr/>
        </p:nvCxnSpPr>
        <p:spPr>
          <a:xfrm>
            <a:off x="2947775" y="3236500"/>
            <a:ext cx="624600" cy="584100"/>
          </a:xfrm>
          <a:prstGeom prst="straightConnector1">
            <a:avLst/>
          </a:prstGeom>
          <a:noFill/>
          <a:ln cap="flat" cmpd="sng" w="9525">
            <a:solidFill>
              <a:srgbClr val="00C7BE"/>
            </a:solidFill>
            <a:prstDash val="dash"/>
            <a:round/>
            <a:headEnd len="med" w="med" type="none"/>
            <a:tailEnd len="med" w="med" type="none"/>
          </a:ln>
        </p:spPr>
      </p:cxnSp>
      <p:sp>
        <p:nvSpPr>
          <p:cNvPr id="983" name="Google Shape;983;p55"/>
          <p:cNvSpPr/>
          <p:nvPr/>
        </p:nvSpPr>
        <p:spPr>
          <a:xfrm>
            <a:off x="5820875" y="1585725"/>
            <a:ext cx="399300" cy="159900"/>
          </a:xfrm>
          <a:prstGeom prst="roundRect">
            <a:avLst>
              <a:gd fmla="val 16667" name="adj"/>
            </a:avLst>
          </a:prstGeom>
          <a:noFill/>
          <a:ln cap="flat" cmpd="sng" w="19050">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55"/>
          <p:cNvSpPr txBox="1"/>
          <p:nvPr/>
        </p:nvSpPr>
        <p:spPr>
          <a:xfrm>
            <a:off x="6213726" y="1506725"/>
            <a:ext cx="2346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900">
                <a:solidFill>
                  <a:srgbClr val="434343"/>
                </a:solidFill>
              </a:rPr>
              <a:t>部分がタスクとしてカウントされます。</a:t>
            </a:r>
            <a:endParaRPr sz="900">
              <a:solidFill>
                <a:srgbClr val="434343"/>
              </a:solidFill>
            </a:endParaRPr>
          </a:p>
        </p:txBody>
      </p:sp>
      <p:sp>
        <p:nvSpPr>
          <p:cNvPr id="985" name="Google Shape;985;p55"/>
          <p:cNvSpPr/>
          <p:nvPr/>
        </p:nvSpPr>
        <p:spPr>
          <a:xfrm>
            <a:off x="5820875" y="1965275"/>
            <a:ext cx="399300" cy="159900"/>
          </a:xfrm>
          <a:prstGeom prst="roundRect">
            <a:avLst>
              <a:gd fmla="val 16667" name="adj"/>
            </a:avLst>
          </a:prstGeom>
          <a:noFill/>
          <a:ln cap="flat" cmpd="sng" w="19050">
            <a:solidFill>
              <a:srgbClr val="F7706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55"/>
          <p:cNvSpPr txBox="1"/>
          <p:nvPr/>
        </p:nvSpPr>
        <p:spPr>
          <a:xfrm>
            <a:off x="6213726" y="1886275"/>
            <a:ext cx="2346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900">
                <a:solidFill>
                  <a:srgbClr val="434343"/>
                </a:solidFill>
              </a:rPr>
              <a:t>部分のトリガーはカウントされません。</a:t>
            </a:r>
            <a:endParaRPr sz="900">
              <a:solidFill>
                <a:srgbClr val="434343"/>
              </a:solidFill>
            </a:endParaRPr>
          </a:p>
        </p:txBody>
      </p:sp>
      <p:pic>
        <p:nvPicPr>
          <p:cNvPr id="987" name="Google Shape;987;p55"/>
          <p:cNvPicPr preferRelativeResize="0"/>
          <p:nvPr/>
        </p:nvPicPr>
        <p:blipFill>
          <a:blip r:embed="rId4">
            <a:alphaModFix/>
          </a:blip>
          <a:stretch>
            <a:fillRect/>
          </a:stretch>
        </p:blipFill>
        <p:spPr>
          <a:xfrm>
            <a:off x="3551219" y="1077100"/>
            <a:ext cx="1315613" cy="2770051"/>
          </a:xfrm>
          <a:prstGeom prst="rect">
            <a:avLst/>
          </a:prstGeom>
          <a:noFill/>
          <a:ln>
            <a:noFill/>
          </a:ln>
        </p:spPr>
      </p:pic>
      <p:sp>
        <p:nvSpPr>
          <p:cNvPr id="988" name="Google Shape;988;p55"/>
          <p:cNvSpPr/>
          <p:nvPr/>
        </p:nvSpPr>
        <p:spPr>
          <a:xfrm>
            <a:off x="3605810" y="1090540"/>
            <a:ext cx="1215300" cy="323100"/>
          </a:xfrm>
          <a:prstGeom prst="roundRect">
            <a:avLst>
              <a:gd fmla="val 16667" name="adj"/>
            </a:avLst>
          </a:prstGeom>
          <a:noFill/>
          <a:ln cap="flat" cmpd="sng" w="19050">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55"/>
          <p:cNvSpPr/>
          <p:nvPr/>
        </p:nvSpPr>
        <p:spPr>
          <a:xfrm>
            <a:off x="3605810" y="1700140"/>
            <a:ext cx="1215300" cy="323100"/>
          </a:xfrm>
          <a:prstGeom prst="roundRect">
            <a:avLst>
              <a:gd fmla="val 16667" name="adj"/>
            </a:avLst>
          </a:prstGeom>
          <a:noFill/>
          <a:ln cap="flat" cmpd="sng" w="19050">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55"/>
          <p:cNvSpPr/>
          <p:nvPr/>
        </p:nvSpPr>
        <p:spPr>
          <a:xfrm>
            <a:off x="3605810" y="2296310"/>
            <a:ext cx="1215300" cy="323100"/>
          </a:xfrm>
          <a:prstGeom prst="roundRect">
            <a:avLst>
              <a:gd fmla="val 16667" name="adj"/>
            </a:avLst>
          </a:prstGeom>
          <a:noFill/>
          <a:ln cap="flat" cmpd="sng" w="19050">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55"/>
          <p:cNvSpPr/>
          <p:nvPr/>
        </p:nvSpPr>
        <p:spPr>
          <a:xfrm>
            <a:off x="3605810" y="2885766"/>
            <a:ext cx="1215300" cy="323100"/>
          </a:xfrm>
          <a:prstGeom prst="roundRect">
            <a:avLst>
              <a:gd fmla="val 16667" name="adj"/>
            </a:avLst>
          </a:prstGeom>
          <a:noFill/>
          <a:ln cap="flat" cmpd="sng" w="19050">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55"/>
          <p:cNvSpPr/>
          <p:nvPr/>
        </p:nvSpPr>
        <p:spPr>
          <a:xfrm>
            <a:off x="3601385" y="3475241"/>
            <a:ext cx="1215300" cy="323100"/>
          </a:xfrm>
          <a:prstGeom prst="roundRect">
            <a:avLst>
              <a:gd fmla="val 16667" name="adj"/>
            </a:avLst>
          </a:prstGeom>
          <a:noFill/>
          <a:ln cap="flat" cmpd="sng" w="19050">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55"/>
          <p:cNvSpPr txBox="1"/>
          <p:nvPr/>
        </p:nvSpPr>
        <p:spPr>
          <a:xfrm>
            <a:off x="3210525" y="820144"/>
            <a:ext cx="20514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rgbClr val="434343"/>
                </a:solidFill>
              </a:rPr>
              <a:t>ブラウザ操作オペレーションのフロー</a:t>
            </a:r>
            <a:endParaRPr sz="700">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
        <p:nvSpPr>
          <p:cNvPr id="108" name="Google Shape;108;p20"/>
          <p:cNvSpPr txBox="1"/>
          <p:nvPr/>
        </p:nvSpPr>
        <p:spPr>
          <a:xfrm>
            <a:off x="515175" y="731228"/>
            <a:ext cx="8066100" cy="6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ja" sz="1300">
                <a:solidFill>
                  <a:srgbClr val="434343"/>
                </a:solidFill>
              </a:rPr>
              <a:t>API・RPA・AI・OCRなど、複数のテクノロジーを組み合わせて</a:t>
            </a:r>
            <a:endParaRPr b="1" sz="1300">
              <a:solidFill>
                <a:srgbClr val="434343"/>
              </a:solidFill>
            </a:endParaRPr>
          </a:p>
          <a:p>
            <a:pPr indent="0" lvl="0" marL="0" rtl="0" algn="ctr">
              <a:lnSpc>
                <a:spcPct val="115000"/>
              </a:lnSpc>
              <a:spcBef>
                <a:spcPts val="0"/>
              </a:spcBef>
              <a:spcAft>
                <a:spcPts val="0"/>
              </a:spcAft>
              <a:buClr>
                <a:schemeClr val="dk1"/>
              </a:buClr>
              <a:buSzPts val="1100"/>
              <a:buFont typeface="Arial"/>
              <a:buNone/>
            </a:pPr>
            <a:r>
              <a:rPr b="1" lang="ja" sz="1300">
                <a:solidFill>
                  <a:srgbClr val="434343"/>
                </a:solidFill>
              </a:rPr>
              <a:t>業務フロー全体を自動化する次世代の自動化ソリューション。</a:t>
            </a:r>
            <a:endParaRPr b="1" sz="1300">
              <a:solidFill>
                <a:srgbClr val="434343"/>
              </a:solidFill>
            </a:endParaRPr>
          </a:p>
        </p:txBody>
      </p:sp>
      <p:sp>
        <p:nvSpPr>
          <p:cNvPr id="109" name="Google Shape;109;p20"/>
          <p:cNvSpPr txBox="1"/>
          <p:nvPr/>
        </p:nvSpPr>
        <p:spPr>
          <a:xfrm>
            <a:off x="2028675" y="207300"/>
            <a:ext cx="50391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ハイパーオートメーションとは？</a:t>
            </a:r>
            <a:endParaRPr b="1" sz="2400">
              <a:solidFill>
                <a:srgbClr val="00C7BE"/>
              </a:solidFill>
              <a:latin typeface="Calibri"/>
              <a:ea typeface="Calibri"/>
              <a:cs typeface="Calibri"/>
              <a:sym typeface="Calibri"/>
            </a:endParaRPr>
          </a:p>
        </p:txBody>
      </p:sp>
      <p:sp>
        <p:nvSpPr>
          <p:cNvPr id="110" name="Google Shape;110;p20"/>
          <p:cNvSpPr txBox="1"/>
          <p:nvPr/>
        </p:nvSpPr>
        <p:spPr>
          <a:xfrm>
            <a:off x="4421275" y="1920375"/>
            <a:ext cx="43962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1200">
                <a:solidFill>
                  <a:srgbClr val="333333"/>
                </a:solidFill>
              </a:rPr>
              <a:t>米国のガートナー社が提唱した概念。</a:t>
            </a:r>
            <a:endParaRPr sz="1200">
              <a:solidFill>
                <a:srgbClr val="333333"/>
              </a:solidFill>
            </a:endParaRPr>
          </a:p>
          <a:p>
            <a:pPr indent="0" lvl="0" marL="0" rtl="0" algn="l">
              <a:lnSpc>
                <a:spcPct val="150000"/>
              </a:lnSpc>
              <a:spcBef>
                <a:spcPts val="0"/>
              </a:spcBef>
              <a:spcAft>
                <a:spcPts val="0"/>
              </a:spcAft>
              <a:buNone/>
            </a:pPr>
            <a:r>
              <a:rPr b="1" lang="ja" sz="1200">
                <a:solidFill>
                  <a:srgbClr val="333333"/>
                </a:solidFill>
              </a:rPr>
              <a:t>API・RPA・OCR・AIなどの複数のテクノロジーを組み合わせて、一連の業務フローを自動化</a:t>
            </a:r>
            <a:r>
              <a:rPr lang="ja" sz="1200">
                <a:solidFill>
                  <a:srgbClr val="333333"/>
                </a:solidFill>
              </a:rPr>
              <a:t>するソリューション。</a:t>
            </a:r>
            <a:endParaRPr sz="1200">
              <a:solidFill>
                <a:srgbClr val="333333"/>
              </a:solidFill>
            </a:endParaRPr>
          </a:p>
          <a:p>
            <a:pPr indent="0" lvl="0" marL="0" rtl="0" algn="l">
              <a:lnSpc>
                <a:spcPct val="150000"/>
              </a:lnSpc>
              <a:spcBef>
                <a:spcPts val="0"/>
              </a:spcBef>
              <a:spcAft>
                <a:spcPts val="0"/>
              </a:spcAft>
              <a:buClr>
                <a:schemeClr val="dk1"/>
              </a:buClr>
              <a:buSzPts val="1100"/>
              <a:buFont typeface="Arial"/>
              <a:buNone/>
            </a:pPr>
            <a:r>
              <a:t/>
            </a:r>
            <a:endParaRPr sz="1200">
              <a:solidFill>
                <a:srgbClr val="333333"/>
              </a:solidFill>
            </a:endParaRPr>
          </a:p>
          <a:p>
            <a:pPr indent="0" lvl="0" marL="0" rtl="0" algn="l">
              <a:lnSpc>
                <a:spcPct val="150000"/>
              </a:lnSpc>
              <a:spcBef>
                <a:spcPts val="0"/>
              </a:spcBef>
              <a:spcAft>
                <a:spcPts val="0"/>
              </a:spcAft>
              <a:buNone/>
            </a:pPr>
            <a:r>
              <a:rPr lang="ja" sz="1200">
                <a:solidFill>
                  <a:srgbClr val="333333"/>
                </a:solidFill>
              </a:rPr>
              <a:t>Yoomの</a:t>
            </a:r>
            <a:r>
              <a:rPr b="1" lang="ja" sz="1200">
                <a:solidFill>
                  <a:schemeClr val="dk1"/>
                </a:solidFill>
              </a:rPr>
              <a:t>「ハイパーオートメーション」</a:t>
            </a:r>
            <a:r>
              <a:rPr lang="ja" sz="1200">
                <a:solidFill>
                  <a:srgbClr val="333333"/>
                </a:solidFill>
              </a:rPr>
              <a:t>なら、</a:t>
            </a:r>
            <a:endParaRPr sz="1200">
              <a:solidFill>
                <a:srgbClr val="333333"/>
              </a:solidFill>
            </a:endParaRPr>
          </a:p>
          <a:p>
            <a:pPr indent="0" lvl="0" marL="0" rtl="0" algn="l">
              <a:lnSpc>
                <a:spcPct val="150000"/>
              </a:lnSpc>
              <a:spcBef>
                <a:spcPts val="0"/>
              </a:spcBef>
              <a:spcAft>
                <a:spcPts val="0"/>
              </a:spcAft>
              <a:buNone/>
            </a:pPr>
            <a:r>
              <a:rPr lang="ja" sz="1200">
                <a:solidFill>
                  <a:srgbClr val="333333"/>
                </a:solidFill>
              </a:rPr>
              <a:t>従来のRPAだけでは実現できなかった多くの作業を、より簡単に自動化することが可能です。</a:t>
            </a:r>
            <a:endParaRPr sz="1200">
              <a:solidFill>
                <a:schemeClr val="dk1"/>
              </a:solidFill>
            </a:endParaRPr>
          </a:p>
        </p:txBody>
      </p:sp>
      <p:pic>
        <p:nvPicPr>
          <p:cNvPr id="111" name="Google Shape;111;p20"/>
          <p:cNvPicPr preferRelativeResize="0"/>
          <p:nvPr/>
        </p:nvPicPr>
        <p:blipFill>
          <a:blip r:embed="rId3">
            <a:alphaModFix/>
          </a:blip>
          <a:stretch>
            <a:fillRect/>
          </a:stretch>
        </p:blipFill>
        <p:spPr>
          <a:xfrm>
            <a:off x="664550" y="1361825"/>
            <a:ext cx="3416099" cy="34160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56"/>
          <p:cNvSpPr txBox="1"/>
          <p:nvPr/>
        </p:nvSpPr>
        <p:spPr>
          <a:xfrm>
            <a:off x="1392350" y="243890"/>
            <a:ext cx="62226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Clr>
                <a:srgbClr val="000000"/>
              </a:buClr>
              <a:buSzPts val="1100"/>
              <a:buFont typeface="Arial"/>
              <a:buNone/>
            </a:pPr>
            <a:r>
              <a:rPr b="1" lang="ja" sz="2400">
                <a:solidFill>
                  <a:srgbClr val="00C7BE"/>
                </a:solidFill>
                <a:latin typeface="Calibri"/>
                <a:ea typeface="Calibri"/>
                <a:cs typeface="Calibri"/>
                <a:sym typeface="Calibri"/>
              </a:rPr>
              <a:t>タスク実行数 ｜データコネクト</a:t>
            </a:r>
            <a:endParaRPr b="1" sz="2400">
              <a:solidFill>
                <a:srgbClr val="00C7BE"/>
              </a:solidFill>
              <a:latin typeface="Calibri"/>
              <a:ea typeface="Calibri"/>
              <a:cs typeface="Calibri"/>
              <a:sym typeface="Calibri"/>
            </a:endParaRPr>
          </a:p>
        </p:txBody>
      </p:sp>
      <p:grpSp>
        <p:nvGrpSpPr>
          <p:cNvPr id="999" name="Google Shape;999;p56"/>
          <p:cNvGrpSpPr/>
          <p:nvPr/>
        </p:nvGrpSpPr>
        <p:grpSpPr>
          <a:xfrm>
            <a:off x="91015" y="1348077"/>
            <a:ext cx="4833987" cy="2910483"/>
            <a:chOff x="2587225" y="1991500"/>
            <a:chExt cx="4199450" cy="2467975"/>
          </a:xfrm>
        </p:grpSpPr>
        <p:grpSp>
          <p:nvGrpSpPr>
            <p:cNvPr id="1000" name="Google Shape;1000;p56"/>
            <p:cNvGrpSpPr/>
            <p:nvPr/>
          </p:nvGrpSpPr>
          <p:grpSpPr>
            <a:xfrm>
              <a:off x="2587225" y="1991500"/>
              <a:ext cx="4199450" cy="2467975"/>
              <a:chOff x="2587225" y="1991500"/>
              <a:chExt cx="4199450" cy="2467975"/>
            </a:xfrm>
          </p:grpSpPr>
          <p:pic>
            <p:nvPicPr>
              <p:cNvPr id="1001" name="Google Shape;1001;p56"/>
              <p:cNvPicPr preferRelativeResize="0"/>
              <p:nvPr/>
            </p:nvPicPr>
            <p:blipFill>
              <a:blip r:embed="rId3">
                <a:alphaModFix/>
              </a:blip>
              <a:stretch>
                <a:fillRect/>
              </a:stretch>
            </p:blipFill>
            <p:spPr>
              <a:xfrm>
                <a:off x="2587225" y="1991500"/>
                <a:ext cx="4199450" cy="2467975"/>
              </a:xfrm>
              <a:prstGeom prst="rect">
                <a:avLst/>
              </a:prstGeom>
              <a:noFill/>
              <a:ln>
                <a:noFill/>
              </a:ln>
            </p:spPr>
          </p:pic>
          <p:sp>
            <p:nvSpPr>
              <p:cNvPr id="1002" name="Google Shape;1002;p56"/>
              <p:cNvSpPr/>
              <p:nvPr/>
            </p:nvSpPr>
            <p:spPr>
              <a:xfrm>
                <a:off x="3112775" y="2164100"/>
                <a:ext cx="3153300" cy="197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6"/>
              <p:cNvSpPr/>
              <p:nvPr/>
            </p:nvSpPr>
            <p:spPr>
              <a:xfrm>
                <a:off x="4541825" y="4258525"/>
                <a:ext cx="289200" cy="46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04" name="Google Shape;1004;p56"/>
            <p:cNvPicPr preferRelativeResize="0"/>
            <p:nvPr/>
          </p:nvPicPr>
          <p:blipFill>
            <a:blip r:embed="rId4">
              <a:alphaModFix/>
            </a:blip>
            <a:stretch>
              <a:fillRect/>
            </a:stretch>
          </p:blipFill>
          <p:spPr>
            <a:xfrm>
              <a:off x="3103575" y="2165874"/>
              <a:ext cx="3160573" cy="1975349"/>
            </a:xfrm>
            <a:prstGeom prst="rect">
              <a:avLst/>
            </a:prstGeom>
            <a:noFill/>
            <a:ln>
              <a:noFill/>
            </a:ln>
          </p:spPr>
        </p:pic>
      </p:grpSp>
      <p:pic>
        <p:nvPicPr>
          <p:cNvPr id="1005" name="Google Shape;1005;p56"/>
          <p:cNvPicPr preferRelativeResize="0"/>
          <p:nvPr/>
        </p:nvPicPr>
        <p:blipFill>
          <a:blip r:embed="rId5">
            <a:alphaModFix/>
          </a:blip>
          <a:stretch>
            <a:fillRect/>
          </a:stretch>
        </p:blipFill>
        <p:spPr>
          <a:xfrm>
            <a:off x="682251" y="1551546"/>
            <a:ext cx="3651456" cy="2444074"/>
          </a:xfrm>
          <a:prstGeom prst="rect">
            <a:avLst/>
          </a:prstGeom>
          <a:noFill/>
          <a:ln>
            <a:noFill/>
          </a:ln>
        </p:spPr>
      </p:pic>
      <p:cxnSp>
        <p:nvCxnSpPr>
          <p:cNvPr id="1006" name="Google Shape;1006;p56"/>
          <p:cNvCxnSpPr>
            <a:stCxn id="1007" idx="3"/>
          </p:cNvCxnSpPr>
          <p:nvPr/>
        </p:nvCxnSpPr>
        <p:spPr>
          <a:xfrm flipH="1" rot="10800000">
            <a:off x="4381435" y="2630382"/>
            <a:ext cx="677700" cy="1200"/>
          </a:xfrm>
          <a:prstGeom prst="straightConnector1">
            <a:avLst/>
          </a:prstGeom>
          <a:noFill/>
          <a:ln cap="flat" cmpd="sng" w="28575">
            <a:solidFill>
              <a:srgbClr val="00C7BE"/>
            </a:solidFill>
            <a:prstDash val="solid"/>
            <a:round/>
            <a:headEnd len="sm" w="sm" type="none"/>
            <a:tailEnd len="med" w="med" type="oval"/>
          </a:ln>
        </p:spPr>
      </p:cxnSp>
      <p:sp>
        <p:nvSpPr>
          <p:cNvPr id="1007" name="Google Shape;1007;p56"/>
          <p:cNvSpPr/>
          <p:nvPr/>
        </p:nvSpPr>
        <p:spPr>
          <a:xfrm>
            <a:off x="3197935" y="1744482"/>
            <a:ext cx="1183500" cy="1774200"/>
          </a:xfrm>
          <a:prstGeom prst="roundRect">
            <a:avLst>
              <a:gd fmla="val 16667" name="adj"/>
            </a:avLst>
          </a:prstGeom>
          <a:noFill/>
          <a:ln cap="flat" cmpd="sng" w="38100">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56"/>
          <p:cNvSpPr txBox="1"/>
          <p:nvPr/>
        </p:nvSpPr>
        <p:spPr>
          <a:xfrm>
            <a:off x="5059175" y="2068625"/>
            <a:ext cx="3577200" cy="1262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ja" sz="1100">
                <a:solidFill>
                  <a:schemeClr val="dk1"/>
                </a:solidFill>
              </a:rPr>
              <a:t>データコネクト機能によるデータ更新作業</a:t>
            </a:r>
            <a:r>
              <a:rPr lang="ja" sz="1100">
                <a:solidFill>
                  <a:schemeClr val="dk1"/>
                </a:solidFill>
              </a:rPr>
              <a:t>にも、</a:t>
            </a:r>
            <a:endParaRPr sz="1100">
              <a:solidFill>
                <a:schemeClr val="dk1"/>
              </a:solidFill>
            </a:endParaRPr>
          </a:p>
          <a:p>
            <a:pPr indent="0" lvl="0" marL="0" rtl="0" algn="l">
              <a:lnSpc>
                <a:spcPct val="150000"/>
              </a:lnSpc>
              <a:spcBef>
                <a:spcPts val="0"/>
              </a:spcBef>
              <a:spcAft>
                <a:spcPts val="0"/>
              </a:spcAft>
              <a:buNone/>
            </a:pPr>
            <a:r>
              <a:rPr lang="ja" sz="1100">
                <a:solidFill>
                  <a:schemeClr val="dk1"/>
                </a:solidFill>
              </a:rPr>
              <a:t>タスクを消費します。</a:t>
            </a:r>
            <a:endParaRPr sz="1100">
              <a:solidFill>
                <a:schemeClr val="dk1"/>
              </a:solidFill>
            </a:endParaRPr>
          </a:p>
          <a:p>
            <a:pPr indent="0" lvl="0" marL="0" rtl="0" algn="l">
              <a:lnSpc>
                <a:spcPct val="150000"/>
              </a:lnSpc>
              <a:spcBef>
                <a:spcPts val="0"/>
              </a:spcBef>
              <a:spcAft>
                <a:spcPts val="0"/>
              </a:spcAft>
              <a:buNone/>
            </a:pPr>
            <a:r>
              <a:rPr lang="ja" sz="1000">
                <a:solidFill>
                  <a:srgbClr val="F7706C"/>
                </a:solidFill>
              </a:rPr>
              <a:t>※実行アクションごとにタスク換算されます</a:t>
            </a:r>
            <a:br>
              <a:rPr lang="ja" sz="1000">
                <a:solidFill>
                  <a:srgbClr val="F7706C"/>
                </a:solidFill>
              </a:rPr>
            </a:br>
            <a:r>
              <a:rPr lang="ja" sz="1000">
                <a:solidFill>
                  <a:srgbClr val="F7706C"/>
                </a:solidFill>
              </a:rPr>
              <a:t>※100レコードの追加・更新ごとに、1タスクを消費します</a:t>
            </a:r>
            <a:endParaRPr sz="1000">
              <a:solidFill>
                <a:srgbClr val="F7706C"/>
              </a:solidFill>
            </a:endParaRPr>
          </a:p>
          <a:p>
            <a:pPr indent="0" lvl="0" marL="0" rtl="0" algn="l">
              <a:lnSpc>
                <a:spcPct val="150000"/>
              </a:lnSpc>
              <a:spcBef>
                <a:spcPts val="0"/>
              </a:spcBef>
              <a:spcAft>
                <a:spcPts val="0"/>
              </a:spcAft>
              <a:buNone/>
            </a:pPr>
            <a:r>
              <a:t/>
            </a:r>
            <a:endParaRPr sz="700">
              <a:solidFill>
                <a:srgbClr val="F7706C"/>
              </a:solidFill>
            </a:endParaRPr>
          </a:p>
        </p:txBody>
      </p:sp>
      <p:sp>
        <p:nvSpPr>
          <p:cNvPr id="1009" name="Google Shape;1009;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57"/>
          <p:cNvSpPr txBox="1"/>
          <p:nvPr/>
        </p:nvSpPr>
        <p:spPr>
          <a:xfrm>
            <a:off x="1392350" y="320090"/>
            <a:ext cx="62226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Clr>
                <a:srgbClr val="000000"/>
              </a:buClr>
              <a:buSzPts val="1100"/>
              <a:buFont typeface="Arial"/>
              <a:buNone/>
            </a:pPr>
            <a:r>
              <a:rPr b="1" lang="ja" sz="2400">
                <a:solidFill>
                  <a:srgbClr val="00C7BE"/>
                </a:solidFill>
                <a:latin typeface="Calibri"/>
                <a:ea typeface="Calibri"/>
                <a:cs typeface="Calibri"/>
                <a:sym typeface="Calibri"/>
              </a:rPr>
              <a:t>契約期間・お支払い</a:t>
            </a:r>
            <a:endParaRPr b="1" sz="2400">
              <a:solidFill>
                <a:srgbClr val="00C7BE"/>
              </a:solidFill>
              <a:latin typeface="Calibri"/>
              <a:ea typeface="Calibri"/>
              <a:cs typeface="Calibri"/>
              <a:sym typeface="Calibri"/>
            </a:endParaRPr>
          </a:p>
        </p:txBody>
      </p:sp>
      <p:sp>
        <p:nvSpPr>
          <p:cNvPr id="1015" name="Google Shape;1015;p57"/>
          <p:cNvSpPr/>
          <p:nvPr/>
        </p:nvSpPr>
        <p:spPr>
          <a:xfrm>
            <a:off x="2648475" y="1029475"/>
            <a:ext cx="1511400" cy="4188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100">
                <a:solidFill>
                  <a:schemeClr val="lt1"/>
                </a:solidFill>
              </a:rPr>
              <a:t>月間契約</a:t>
            </a:r>
            <a:endParaRPr b="1" sz="1100">
              <a:solidFill>
                <a:schemeClr val="lt1"/>
              </a:solidFill>
            </a:endParaRPr>
          </a:p>
        </p:txBody>
      </p:sp>
      <p:sp>
        <p:nvSpPr>
          <p:cNvPr id="1016" name="Google Shape;1016;p57"/>
          <p:cNvSpPr txBox="1"/>
          <p:nvPr/>
        </p:nvSpPr>
        <p:spPr>
          <a:xfrm>
            <a:off x="282650" y="1630325"/>
            <a:ext cx="1706100" cy="435600"/>
          </a:xfrm>
          <a:prstGeom prst="rect">
            <a:avLst/>
          </a:prstGeom>
          <a:noFill/>
          <a:ln>
            <a:noFill/>
          </a:ln>
        </p:spPr>
        <p:txBody>
          <a:bodyPr anchorCtr="0" anchor="ctr" bIns="91425" lIns="90000" spcFirstLastPara="1" rIns="91425" wrap="square" tIns="91425">
            <a:noAutofit/>
          </a:bodyPr>
          <a:lstStyle/>
          <a:p>
            <a:pPr indent="0" lvl="0" marL="0" rtl="0" algn="ctr">
              <a:spcBef>
                <a:spcPts val="0"/>
              </a:spcBef>
              <a:spcAft>
                <a:spcPts val="0"/>
              </a:spcAft>
              <a:buNone/>
            </a:pPr>
            <a:r>
              <a:rPr b="1" lang="ja" sz="1100">
                <a:solidFill>
                  <a:schemeClr val="dk1"/>
                </a:solidFill>
              </a:rPr>
              <a:t>契約期間</a:t>
            </a:r>
            <a:endParaRPr b="1">
              <a:solidFill>
                <a:schemeClr val="dk1"/>
              </a:solidFill>
              <a:latin typeface="Calibri"/>
              <a:ea typeface="Calibri"/>
              <a:cs typeface="Calibri"/>
              <a:sym typeface="Calibri"/>
            </a:endParaRPr>
          </a:p>
        </p:txBody>
      </p:sp>
      <p:sp>
        <p:nvSpPr>
          <p:cNvPr id="1017" name="Google Shape;1017;p57"/>
          <p:cNvSpPr txBox="1"/>
          <p:nvPr/>
        </p:nvSpPr>
        <p:spPr>
          <a:xfrm>
            <a:off x="2266425" y="1608000"/>
            <a:ext cx="2275500" cy="464700"/>
          </a:xfrm>
          <a:prstGeom prst="rect">
            <a:avLst/>
          </a:prstGeom>
          <a:noFill/>
          <a:ln>
            <a:noFill/>
          </a:ln>
        </p:spPr>
        <p:txBody>
          <a:bodyPr anchorCtr="0" anchor="ctr" bIns="91425" lIns="90000" spcFirstLastPara="1" rIns="91425" wrap="square" tIns="91425">
            <a:noAutofit/>
          </a:bodyPr>
          <a:lstStyle/>
          <a:p>
            <a:pPr indent="0" lvl="0" marL="0" rtl="0" algn="ctr">
              <a:spcBef>
                <a:spcPts val="0"/>
              </a:spcBef>
              <a:spcAft>
                <a:spcPts val="0"/>
              </a:spcAft>
              <a:buNone/>
            </a:pPr>
            <a:r>
              <a:rPr b="1" lang="ja" sz="1100">
                <a:solidFill>
                  <a:schemeClr val="dk1"/>
                </a:solidFill>
              </a:rPr>
              <a:t>1ヶ月</a:t>
            </a:r>
            <a:endParaRPr b="1" sz="1100">
              <a:solidFill>
                <a:schemeClr val="dk1"/>
              </a:solidFill>
            </a:endParaRPr>
          </a:p>
          <a:p>
            <a:pPr indent="0" lvl="0" marL="0" rtl="0" algn="ctr">
              <a:spcBef>
                <a:spcPts val="0"/>
              </a:spcBef>
              <a:spcAft>
                <a:spcPts val="0"/>
              </a:spcAft>
              <a:buNone/>
            </a:pPr>
            <a:r>
              <a:rPr lang="ja" sz="900">
                <a:solidFill>
                  <a:schemeClr val="dk1"/>
                </a:solidFill>
              </a:rPr>
              <a:t>初月：申込日〜申込月末日</a:t>
            </a:r>
            <a:endParaRPr sz="900">
              <a:solidFill>
                <a:schemeClr val="dk1"/>
              </a:solidFill>
            </a:endParaRPr>
          </a:p>
          <a:p>
            <a:pPr indent="0" lvl="0" marL="0" rtl="0" algn="ctr">
              <a:spcBef>
                <a:spcPts val="0"/>
              </a:spcBef>
              <a:spcAft>
                <a:spcPts val="0"/>
              </a:spcAft>
              <a:buNone/>
            </a:pPr>
            <a:r>
              <a:rPr lang="ja" sz="900">
                <a:solidFill>
                  <a:schemeClr val="dk1"/>
                </a:solidFill>
              </a:rPr>
              <a:t>以降、1ヶ月ごとに自動更新</a:t>
            </a:r>
            <a:endParaRPr b="1" sz="1100">
              <a:solidFill>
                <a:schemeClr val="dk1"/>
              </a:solidFill>
            </a:endParaRPr>
          </a:p>
        </p:txBody>
      </p:sp>
      <p:cxnSp>
        <p:nvCxnSpPr>
          <p:cNvPr id="1018" name="Google Shape;1018;p57"/>
          <p:cNvCxnSpPr/>
          <p:nvPr/>
        </p:nvCxnSpPr>
        <p:spPr>
          <a:xfrm>
            <a:off x="358850" y="2232425"/>
            <a:ext cx="8365800" cy="0"/>
          </a:xfrm>
          <a:prstGeom prst="straightConnector1">
            <a:avLst/>
          </a:prstGeom>
          <a:noFill/>
          <a:ln cap="flat" cmpd="sng" w="9525">
            <a:solidFill>
              <a:srgbClr val="999999"/>
            </a:solidFill>
            <a:prstDash val="dash"/>
            <a:round/>
            <a:headEnd len="med" w="med" type="none"/>
            <a:tailEnd len="med" w="med" type="none"/>
          </a:ln>
        </p:spPr>
      </p:cxnSp>
      <p:sp>
        <p:nvSpPr>
          <p:cNvPr id="1019" name="Google Shape;1019;p57"/>
          <p:cNvSpPr/>
          <p:nvPr/>
        </p:nvSpPr>
        <p:spPr>
          <a:xfrm>
            <a:off x="6758400" y="1051625"/>
            <a:ext cx="1511400" cy="4188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100">
                <a:solidFill>
                  <a:schemeClr val="lt1"/>
                </a:solidFill>
              </a:rPr>
              <a:t>年間契約</a:t>
            </a:r>
            <a:endParaRPr b="1" sz="1100">
              <a:solidFill>
                <a:schemeClr val="lt1"/>
              </a:solidFill>
            </a:endParaRPr>
          </a:p>
        </p:txBody>
      </p:sp>
      <p:sp>
        <p:nvSpPr>
          <p:cNvPr id="1020" name="Google Shape;1020;p57"/>
          <p:cNvSpPr txBox="1"/>
          <p:nvPr/>
        </p:nvSpPr>
        <p:spPr>
          <a:xfrm>
            <a:off x="6558850" y="1622550"/>
            <a:ext cx="1960800" cy="435600"/>
          </a:xfrm>
          <a:prstGeom prst="rect">
            <a:avLst/>
          </a:prstGeom>
          <a:noFill/>
          <a:ln>
            <a:noFill/>
          </a:ln>
        </p:spPr>
        <p:txBody>
          <a:bodyPr anchorCtr="0" anchor="ctr" bIns="91425" lIns="90000" spcFirstLastPara="1" rIns="91425" wrap="square" tIns="91425">
            <a:noAutofit/>
          </a:bodyPr>
          <a:lstStyle/>
          <a:p>
            <a:pPr indent="0" lvl="0" marL="0" rtl="0" algn="ctr">
              <a:spcBef>
                <a:spcPts val="0"/>
              </a:spcBef>
              <a:spcAft>
                <a:spcPts val="0"/>
              </a:spcAft>
              <a:buClr>
                <a:schemeClr val="dk1"/>
              </a:buClr>
              <a:buSzPts val="1100"/>
              <a:buFont typeface="Arial"/>
              <a:buNone/>
            </a:pPr>
            <a:r>
              <a:rPr b="1" lang="ja" sz="1100">
                <a:solidFill>
                  <a:schemeClr val="dk1"/>
                </a:solidFill>
              </a:rPr>
              <a:t>1年間 </a:t>
            </a:r>
            <a:r>
              <a:rPr lang="ja" sz="800">
                <a:solidFill>
                  <a:schemeClr val="dk1"/>
                </a:solidFill>
              </a:rPr>
              <a:t>※2</a:t>
            </a:r>
            <a:endParaRPr sz="800">
              <a:solidFill>
                <a:schemeClr val="dk1"/>
              </a:solidFill>
            </a:endParaRPr>
          </a:p>
          <a:p>
            <a:pPr indent="0" lvl="0" marL="0" rtl="0" algn="ctr">
              <a:spcBef>
                <a:spcPts val="0"/>
              </a:spcBef>
              <a:spcAft>
                <a:spcPts val="0"/>
              </a:spcAft>
              <a:buClr>
                <a:schemeClr val="dk1"/>
              </a:buClr>
              <a:buSzPts val="1100"/>
              <a:buFont typeface="Arial"/>
              <a:buNone/>
            </a:pPr>
            <a:r>
              <a:rPr lang="ja" sz="900">
                <a:solidFill>
                  <a:schemeClr val="dk1"/>
                </a:solidFill>
              </a:rPr>
              <a:t>初回：申込日〜12ヶ月目の末日</a:t>
            </a:r>
            <a:endParaRPr sz="900">
              <a:solidFill>
                <a:schemeClr val="dk1"/>
              </a:solidFill>
            </a:endParaRPr>
          </a:p>
          <a:p>
            <a:pPr indent="0" lvl="0" marL="0" rtl="0" algn="ctr">
              <a:spcBef>
                <a:spcPts val="0"/>
              </a:spcBef>
              <a:spcAft>
                <a:spcPts val="0"/>
              </a:spcAft>
              <a:buNone/>
            </a:pPr>
            <a:r>
              <a:rPr lang="ja" sz="900">
                <a:solidFill>
                  <a:schemeClr val="dk1"/>
                </a:solidFill>
              </a:rPr>
              <a:t>以降、1年ごとに自動更新</a:t>
            </a:r>
            <a:endParaRPr sz="900">
              <a:solidFill>
                <a:schemeClr val="dk1"/>
              </a:solidFill>
            </a:endParaRPr>
          </a:p>
        </p:txBody>
      </p:sp>
      <p:cxnSp>
        <p:nvCxnSpPr>
          <p:cNvPr id="1021" name="Google Shape;1021;p57"/>
          <p:cNvCxnSpPr/>
          <p:nvPr/>
        </p:nvCxnSpPr>
        <p:spPr>
          <a:xfrm>
            <a:off x="358850" y="2994425"/>
            <a:ext cx="8365800" cy="0"/>
          </a:xfrm>
          <a:prstGeom prst="straightConnector1">
            <a:avLst/>
          </a:prstGeom>
          <a:noFill/>
          <a:ln cap="flat" cmpd="sng" w="9525">
            <a:solidFill>
              <a:srgbClr val="999999"/>
            </a:solidFill>
            <a:prstDash val="dash"/>
            <a:round/>
            <a:headEnd len="med" w="med" type="none"/>
            <a:tailEnd len="med" w="med" type="none"/>
          </a:ln>
        </p:spPr>
      </p:cxnSp>
      <p:sp>
        <p:nvSpPr>
          <p:cNvPr id="1022" name="Google Shape;1022;p57"/>
          <p:cNvSpPr txBox="1"/>
          <p:nvPr/>
        </p:nvSpPr>
        <p:spPr>
          <a:xfrm>
            <a:off x="282650" y="2395625"/>
            <a:ext cx="1706100" cy="435600"/>
          </a:xfrm>
          <a:prstGeom prst="rect">
            <a:avLst/>
          </a:prstGeom>
          <a:noFill/>
          <a:ln>
            <a:noFill/>
          </a:ln>
        </p:spPr>
        <p:txBody>
          <a:bodyPr anchorCtr="0" anchor="ctr" bIns="91425" lIns="90000" spcFirstLastPara="1" rIns="91425" wrap="square" tIns="91425">
            <a:noAutofit/>
          </a:bodyPr>
          <a:lstStyle/>
          <a:p>
            <a:pPr indent="0" lvl="0" marL="0" rtl="0" algn="ctr">
              <a:spcBef>
                <a:spcPts val="0"/>
              </a:spcBef>
              <a:spcAft>
                <a:spcPts val="0"/>
              </a:spcAft>
              <a:buNone/>
            </a:pPr>
            <a:r>
              <a:rPr b="1" lang="ja" sz="1100">
                <a:solidFill>
                  <a:schemeClr val="dk1"/>
                </a:solidFill>
              </a:rPr>
              <a:t>支払いスケジュール</a:t>
            </a:r>
            <a:endParaRPr b="1">
              <a:solidFill>
                <a:schemeClr val="dk1"/>
              </a:solidFill>
              <a:latin typeface="Calibri"/>
              <a:ea typeface="Calibri"/>
              <a:cs typeface="Calibri"/>
              <a:sym typeface="Calibri"/>
            </a:endParaRPr>
          </a:p>
        </p:txBody>
      </p:sp>
      <p:sp>
        <p:nvSpPr>
          <p:cNvPr id="1023" name="Google Shape;1023;p57"/>
          <p:cNvSpPr txBox="1"/>
          <p:nvPr/>
        </p:nvSpPr>
        <p:spPr>
          <a:xfrm>
            <a:off x="3314175" y="2395625"/>
            <a:ext cx="4277100" cy="435600"/>
          </a:xfrm>
          <a:prstGeom prst="rect">
            <a:avLst/>
          </a:prstGeom>
          <a:noFill/>
          <a:ln>
            <a:noFill/>
          </a:ln>
        </p:spPr>
        <p:txBody>
          <a:bodyPr anchorCtr="0" anchor="ctr" bIns="91425" lIns="90000" spcFirstLastPara="1" rIns="91425" wrap="square" tIns="91425">
            <a:noAutofit/>
          </a:bodyPr>
          <a:lstStyle/>
          <a:p>
            <a:pPr indent="0" lvl="0" marL="0" rtl="0" algn="ctr">
              <a:spcBef>
                <a:spcPts val="0"/>
              </a:spcBef>
              <a:spcAft>
                <a:spcPts val="0"/>
              </a:spcAft>
              <a:buNone/>
            </a:pPr>
            <a:r>
              <a:rPr b="1" lang="ja" sz="1100">
                <a:solidFill>
                  <a:schemeClr val="dk1"/>
                </a:solidFill>
              </a:rPr>
              <a:t>月末締め 翌月初請求書発行</a:t>
            </a:r>
            <a:endParaRPr b="1" sz="1100">
              <a:solidFill>
                <a:schemeClr val="dk1"/>
              </a:solidFill>
            </a:endParaRPr>
          </a:p>
          <a:p>
            <a:pPr indent="0" lvl="0" marL="0" rtl="0" algn="ctr">
              <a:spcBef>
                <a:spcPts val="0"/>
              </a:spcBef>
              <a:spcAft>
                <a:spcPts val="0"/>
              </a:spcAft>
              <a:buNone/>
            </a:pPr>
            <a:r>
              <a:rPr b="1" lang="ja" sz="1100">
                <a:solidFill>
                  <a:schemeClr val="dk1"/>
                </a:solidFill>
              </a:rPr>
              <a:t>クレジットカード：1日決済 / 請求書：末日までに振込</a:t>
            </a:r>
            <a:endParaRPr b="1" sz="1100">
              <a:solidFill>
                <a:schemeClr val="dk1"/>
              </a:solidFill>
            </a:endParaRPr>
          </a:p>
        </p:txBody>
      </p:sp>
      <p:sp>
        <p:nvSpPr>
          <p:cNvPr id="1024" name="Google Shape;1024;p57"/>
          <p:cNvSpPr txBox="1"/>
          <p:nvPr/>
        </p:nvSpPr>
        <p:spPr>
          <a:xfrm>
            <a:off x="282650" y="3215113"/>
            <a:ext cx="1706100" cy="435600"/>
          </a:xfrm>
          <a:prstGeom prst="rect">
            <a:avLst/>
          </a:prstGeom>
          <a:noFill/>
          <a:ln>
            <a:noFill/>
          </a:ln>
        </p:spPr>
        <p:txBody>
          <a:bodyPr anchorCtr="0" anchor="ctr" bIns="91425" lIns="90000" spcFirstLastPara="1" rIns="91425" wrap="square" tIns="91425">
            <a:noAutofit/>
          </a:bodyPr>
          <a:lstStyle/>
          <a:p>
            <a:pPr indent="0" lvl="0" marL="0" rtl="0" algn="ctr">
              <a:spcBef>
                <a:spcPts val="0"/>
              </a:spcBef>
              <a:spcAft>
                <a:spcPts val="0"/>
              </a:spcAft>
              <a:buNone/>
            </a:pPr>
            <a:r>
              <a:rPr b="1" lang="ja" sz="1100"/>
              <a:t>申込初月の基本料金</a:t>
            </a:r>
            <a:r>
              <a:rPr b="1" lang="ja" sz="800"/>
              <a:t>※3</a:t>
            </a:r>
            <a:endParaRPr b="1" sz="1100">
              <a:solidFill>
                <a:srgbClr val="000000"/>
              </a:solidFill>
              <a:latin typeface="Calibri"/>
              <a:ea typeface="Calibri"/>
              <a:cs typeface="Calibri"/>
              <a:sym typeface="Calibri"/>
            </a:endParaRPr>
          </a:p>
        </p:txBody>
      </p:sp>
      <p:sp>
        <p:nvSpPr>
          <p:cNvPr id="1025" name="Google Shape;1025;p57"/>
          <p:cNvSpPr txBox="1"/>
          <p:nvPr/>
        </p:nvSpPr>
        <p:spPr>
          <a:xfrm>
            <a:off x="3112425" y="3217750"/>
            <a:ext cx="4680600" cy="435600"/>
          </a:xfrm>
          <a:prstGeom prst="rect">
            <a:avLst/>
          </a:prstGeom>
          <a:noFill/>
          <a:ln>
            <a:noFill/>
          </a:ln>
        </p:spPr>
        <p:txBody>
          <a:bodyPr anchorCtr="0" anchor="ctr" bIns="91425" lIns="90000" spcFirstLastPara="1" rIns="91425" wrap="square" tIns="91425">
            <a:noAutofit/>
          </a:bodyPr>
          <a:lstStyle/>
          <a:p>
            <a:pPr indent="0" lvl="0" marL="0" rtl="0" algn="ctr">
              <a:spcBef>
                <a:spcPts val="0"/>
              </a:spcBef>
              <a:spcAft>
                <a:spcPts val="0"/>
              </a:spcAft>
              <a:buNone/>
            </a:pPr>
            <a:r>
              <a:rPr b="1" lang="ja" sz="1100"/>
              <a:t>申込日が1~10日：基本料金</a:t>
            </a:r>
            <a:endParaRPr b="1" sz="1100"/>
          </a:p>
          <a:p>
            <a:pPr indent="0" lvl="0" marL="0" rtl="0" algn="ctr">
              <a:spcBef>
                <a:spcPts val="0"/>
              </a:spcBef>
              <a:spcAft>
                <a:spcPts val="0"/>
              </a:spcAft>
              <a:buNone/>
            </a:pPr>
            <a:r>
              <a:rPr b="1" lang="ja" sz="1100">
                <a:solidFill>
                  <a:schemeClr val="dk1"/>
                </a:solidFill>
              </a:rPr>
              <a:t>申込日が11~20日</a:t>
            </a:r>
            <a:r>
              <a:rPr b="1" lang="ja" sz="1100"/>
              <a:t>： 基本料金</a:t>
            </a:r>
            <a:r>
              <a:rPr b="1" lang="ja" sz="1100">
                <a:solidFill>
                  <a:schemeClr val="dk1"/>
                </a:solidFill>
              </a:rPr>
              <a:t>の 2/3 の料金</a:t>
            </a:r>
            <a:endParaRPr b="1" sz="1100"/>
          </a:p>
          <a:p>
            <a:pPr indent="0" lvl="0" marL="0" rtl="0" algn="ctr">
              <a:spcBef>
                <a:spcPts val="0"/>
              </a:spcBef>
              <a:spcAft>
                <a:spcPts val="0"/>
              </a:spcAft>
              <a:buClr>
                <a:schemeClr val="dk1"/>
              </a:buClr>
              <a:buSzPts val="1100"/>
              <a:buFont typeface="Arial"/>
              <a:buNone/>
            </a:pPr>
            <a:r>
              <a:rPr b="1" lang="ja" sz="1100">
                <a:solidFill>
                  <a:schemeClr val="dk1"/>
                </a:solidFill>
              </a:rPr>
              <a:t>申込日が21日〜末日：基本料金の 1</a:t>
            </a:r>
            <a:r>
              <a:rPr b="1" lang="ja" sz="1100">
                <a:solidFill>
                  <a:schemeClr val="dk1"/>
                </a:solidFill>
              </a:rPr>
              <a:t>/3</a:t>
            </a:r>
            <a:r>
              <a:rPr b="1" lang="ja" sz="1100">
                <a:solidFill>
                  <a:schemeClr val="dk1"/>
                </a:solidFill>
              </a:rPr>
              <a:t> の料金</a:t>
            </a:r>
            <a:endParaRPr b="1" sz="1100"/>
          </a:p>
        </p:txBody>
      </p:sp>
      <p:sp>
        <p:nvSpPr>
          <p:cNvPr id="1026" name="Google Shape;1026;p57"/>
          <p:cNvSpPr txBox="1"/>
          <p:nvPr/>
        </p:nvSpPr>
        <p:spPr>
          <a:xfrm>
            <a:off x="306125" y="3795200"/>
            <a:ext cx="8266200" cy="1231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800">
                <a:solidFill>
                  <a:srgbClr val="434343"/>
                </a:solidFill>
              </a:rPr>
              <a:t>※1 半年契約の場合、6ヶ月分の費用を初回にご請求いたします。以降、更新月翌月に毎回6ヶ月分をご請求いたします。</a:t>
            </a:r>
            <a:endParaRPr sz="800">
              <a:solidFill>
                <a:srgbClr val="434343"/>
              </a:solidFill>
            </a:endParaRPr>
          </a:p>
          <a:p>
            <a:pPr indent="0" lvl="0" marL="0" rtl="0" algn="l">
              <a:lnSpc>
                <a:spcPct val="150000"/>
              </a:lnSpc>
              <a:spcBef>
                <a:spcPts val="0"/>
              </a:spcBef>
              <a:spcAft>
                <a:spcPts val="0"/>
              </a:spcAft>
              <a:buNone/>
            </a:pPr>
            <a:r>
              <a:rPr lang="ja" sz="800">
                <a:solidFill>
                  <a:srgbClr val="434343"/>
                </a:solidFill>
              </a:rPr>
              <a:t>※2 年間契約の場合、1年分の費用を初回にご請求いたします。以降、更新月翌月に毎回1年分をご請求いたします。</a:t>
            </a:r>
            <a:endParaRPr sz="800">
              <a:solidFill>
                <a:srgbClr val="434343"/>
              </a:solidFill>
            </a:endParaRPr>
          </a:p>
          <a:p>
            <a:pPr indent="0" lvl="0" marL="0" rtl="0" algn="l">
              <a:lnSpc>
                <a:spcPct val="150000"/>
              </a:lnSpc>
              <a:spcBef>
                <a:spcPts val="0"/>
              </a:spcBef>
              <a:spcAft>
                <a:spcPts val="0"/>
              </a:spcAft>
              <a:buNone/>
            </a:pPr>
            <a:r>
              <a:rPr lang="ja" sz="800">
                <a:solidFill>
                  <a:srgbClr val="434343"/>
                </a:solidFill>
              </a:rPr>
              <a:t>※3 申込初月とは、フリープランから有料プランに変更した月です。月の途中で有料プランから有料プランにアップグレードした場合は、変更日に関わらず、プラン変更後の料金を全額適用します。</a:t>
            </a:r>
            <a:r>
              <a:rPr lang="ja" sz="800">
                <a:solidFill>
                  <a:srgbClr val="434343"/>
                </a:solidFill>
              </a:rPr>
              <a:t>割引は行いませんので、ご注意ください。</a:t>
            </a:r>
            <a:endParaRPr sz="800">
              <a:solidFill>
                <a:srgbClr val="434343"/>
              </a:solidFill>
            </a:endParaRPr>
          </a:p>
          <a:p>
            <a:pPr indent="0" lvl="0" marL="0" rtl="0" algn="l">
              <a:lnSpc>
                <a:spcPct val="150000"/>
              </a:lnSpc>
              <a:spcBef>
                <a:spcPts val="0"/>
              </a:spcBef>
              <a:spcAft>
                <a:spcPts val="0"/>
              </a:spcAft>
              <a:buNone/>
            </a:pPr>
            <a:r>
              <a:rPr lang="ja" sz="800">
                <a:solidFill>
                  <a:srgbClr val="434343"/>
                </a:solidFill>
              </a:rPr>
              <a:t>※ 半年・年間契約の場合、無料枠を超えたライセンス追加時には追加月を含む残月数を追加翌月にまとめてご請求いたします。</a:t>
            </a:r>
            <a:endParaRPr sz="800">
              <a:solidFill>
                <a:srgbClr val="434343"/>
              </a:solidFill>
            </a:endParaRPr>
          </a:p>
          <a:p>
            <a:pPr indent="0" lvl="0" marL="0" rtl="0" algn="l">
              <a:lnSpc>
                <a:spcPct val="150000"/>
              </a:lnSpc>
              <a:spcBef>
                <a:spcPts val="0"/>
              </a:spcBef>
              <a:spcAft>
                <a:spcPts val="0"/>
              </a:spcAft>
              <a:buNone/>
            </a:pPr>
            <a:r>
              <a:rPr lang="ja" sz="800">
                <a:solidFill>
                  <a:srgbClr val="434343"/>
                </a:solidFill>
              </a:rPr>
              <a:t>※ 追加ライセンス料金は日割りを行いません。初月に追加した場合も同様です。</a:t>
            </a:r>
            <a:endParaRPr sz="800">
              <a:solidFill>
                <a:srgbClr val="434343"/>
              </a:solidFill>
            </a:endParaRPr>
          </a:p>
        </p:txBody>
      </p:sp>
      <p:sp>
        <p:nvSpPr>
          <p:cNvPr id="1027" name="Google Shape;1027;p57"/>
          <p:cNvSpPr/>
          <p:nvPr/>
        </p:nvSpPr>
        <p:spPr>
          <a:xfrm>
            <a:off x="4703450" y="1029475"/>
            <a:ext cx="1511400" cy="4188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100">
                <a:solidFill>
                  <a:schemeClr val="lt1"/>
                </a:solidFill>
              </a:rPr>
              <a:t>半年契約</a:t>
            </a:r>
            <a:endParaRPr b="1" sz="1100">
              <a:solidFill>
                <a:schemeClr val="lt1"/>
              </a:solidFill>
            </a:endParaRPr>
          </a:p>
        </p:txBody>
      </p:sp>
      <p:sp>
        <p:nvSpPr>
          <p:cNvPr id="1028" name="Google Shape;1028;p57"/>
          <p:cNvSpPr txBox="1"/>
          <p:nvPr/>
        </p:nvSpPr>
        <p:spPr>
          <a:xfrm>
            <a:off x="4554925" y="1622550"/>
            <a:ext cx="1960800" cy="435600"/>
          </a:xfrm>
          <a:prstGeom prst="rect">
            <a:avLst/>
          </a:prstGeom>
          <a:noFill/>
          <a:ln>
            <a:noFill/>
          </a:ln>
        </p:spPr>
        <p:txBody>
          <a:bodyPr anchorCtr="0" anchor="ctr" bIns="91425" lIns="90000" spcFirstLastPara="1" rIns="91425" wrap="square" tIns="91425">
            <a:noAutofit/>
          </a:bodyPr>
          <a:lstStyle/>
          <a:p>
            <a:pPr indent="0" lvl="0" marL="0" rtl="0" algn="ctr">
              <a:spcBef>
                <a:spcPts val="0"/>
              </a:spcBef>
              <a:spcAft>
                <a:spcPts val="0"/>
              </a:spcAft>
              <a:buClr>
                <a:schemeClr val="dk1"/>
              </a:buClr>
              <a:buSzPts val="1100"/>
              <a:buFont typeface="Arial"/>
              <a:buNone/>
            </a:pPr>
            <a:r>
              <a:rPr b="1" lang="ja" sz="1100">
                <a:solidFill>
                  <a:schemeClr val="dk1"/>
                </a:solidFill>
              </a:rPr>
              <a:t>6ヶ月 </a:t>
            </a:r>
            <a:r>
              <a:rPr lang="ja" sz="800">
                <a:solidFill>
                  <a:schemeClr val="dk1"/>
                </a:solidFill>
              </a:rPr>
              <a:t>※1</a:t>
            </a:r>
            <a:endParaRPr sz="800">
              <a:solidFill>
                <a:schemeClr val="dk1"/>
              </a:solidFill>
            </a:endParaRPr>
          </a:p>
          <a:p>
            <a:pPr indent="0" lvl="0" marL="0" rtl="0" algn="ctr">
              <a:spcBef>
                <a:spcPts val="0"/>
              </a:spcBef>
              <a:spcAft>
                <a:spcPts val="0"/>
              </a:spcAft>
              <a:buClr>
                <a:schemeClr val="dk1"/>
              </a:buClr>
              <a:buSzPts val="1100"/>
              <a:buFont typeface="Arial"/>
              <a:buNone/>
            </a:pPr>
            <a:r>
              <a:rPr lang="ja" sz="900">
                <a:solidFill>
                  <a:schemeClr val="dk1"/>
                </a:solidFill>
              </a:rPr>
              <a:t>初回：申込日〜6ヶ月目の末日</a:t>
            </a:r>
            <a:endParaRPr sz="900">
              <a:solidFill>
                <a:schemeClr val="dk1"/>
              </a:solidFill>
            </a:endParaRPr>
          </a:p>
          <a:p>
            <a:pPr indent="0" lvl="0" marL="0" rtl="0" algn="ctr">
              <a:spcBef>
                <a:spcPts val="0"/>
              </a:spcBef>
              <a:spcAft>
                <a:spcPts val="0"/>
              </a:spcAft>
              <a:buNone/>
            </a:pPr>
            <a:r>
              <a:rPr lang="ja" sz="900">
                <a:solidFill>
                  <a:schemeClr val="dk1"/>
                </a:solidFill>
              </a:rPr>
              <a:t>以降、6ヶ月ごとに自動更新</a:t>
            </a:r>
            <a:endParaRPr sz="900">
              <a:solidFill>
                <a:schemeClr val="dk1"/>
              </a:solidFill>
            </a:endParaRPr>
          </a:p>
        </p:txBody>
      </p:sp>
      <p:sp>
        <p:nvSpPr>
          <p:cNvPr id="1029" name="Google Shape;1029;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58"/>
          <p:cNvSpPr txBox="1"/>
          <p:nvPr/>
        </p:nvSpPr>
        <p:spPr>
          <a:xfrm>
            <a:off x="635100" y="2248150"/>
            <a:ext cx="7806900" cy="7914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b="1" lang="ja" sz="2700">
                <a:solidFill>
                  <a:srgbClr val="00C7BE"/>
                </a:solidFill>
              </a:rPr>
              <a:t>会社概要</a:t>
            </a:r>
            <a:endParaRPr b="1" sz="3100">
              <a:solidFill>
                <a:srgbClr val="00C7BE"/>
              </a:solidFill>
            </a:endParaRPr>
          </a:p>
        </p:txBody>
      </p:sp>
      <p:sp>
        <p:nvSpPr>
          <p:cNvPr id="1035" name="Google Shape;1035;p58"/>
          <p:cNvSpPr/>
          <p:nvPr/>
        </p:nvSpPr>
        <p:spPr>
          <a:xfrm>
            <a:off x="3867475" y="1590200"/>
            <a:ext cx="1226100" cy="393600"/>
          </a:xfrm>
          <a:prstGeom prst="roundRect">
            <a:avLst>
              <a:gd fmla="val 50000" name="adj"/>
            </a:avLst>
          </a:prstGeom>
          <a:gradFill>
            <a:gsLst>
              <a:gs pos="0">
                <a:srgbClr val="F9997C"/>
              </a:gs>
              <a:gs pos="100000">
                <a:srgbClr val="F7706C"/>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ja">
                <a:solidFill>
                  <a:srgbClr val="FFFFFF"/>
                </a:solidFill>
              </a:rPr>
              <a:t># 6</a:t>
            </a:r>
            <a:endParaRPr b="1" i="1">
              <a:solidFill>
                <a:srgbClr val="FFFFFF"/>
              </a:solidFill>
            </a:endParaRPr>
          </a:p>
        </p:txBody>
      </p:sp>
      <p:sp>
        <p:nvSpPr>
          <p:cNvPr id="1036" name="Google Shape;1036;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59"/>
          <p:cNvSpPr txBox="1"/>
          <p:nvPr/>
        </p:nvSpPr>
        <p:spPr>
          <a:xfrm>
            <a:off x="1392350" y="283500"/>
            <a:ext cx="6222600" cy="4965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会社概要</a:t>
            </a:r>
            <a:endParaRPr b="1" sz="2400">
              <a:solidFill>
                <a:srgbClr val="00C7BE"/>
              </a:solidFill>
              <a:latin typeface="Calibri"/>
              <a:ea typeface="Calibri"/>
              <a:cs typeface="Calibri"/>
              <a:sym typeface="Calibri"/>
            </a:endParaRPr>
          </a:p>
        </p:txBody>
      </p:sp>
      <p:sp>
        <p:nvSpPr>
          <p:cNvPr id="1042" name="Google Shape;1042;p59"/>
          <p:cNvSpPr txBox="1"/>
          <p:nvPr/>
        </p:nvSpPr>
        <p:spPr>
          <a:xfrm>
            <a:off x="2483350" y="1324525"/>
            <a:ext cx="1851000" cy="677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1200">
                <a:latin typeface="Calibri"/>
                <a:ea typeface="Calibri"/>
                <a:cs typeface="Calibri"/>
                <a:sym typeface="Calibri"/>
              </a:rPr>
              <a:t>社名</a:t>
            </a:r>
            <a:endParaRPr b="1" sz="1200">
              <a:latin typeface="Calibri"/>
              <a:ea typeface="Calibri"/>
              <a:cs typeface="Calibri"/>
              <a:sym typeface="Calibri"/>
            </a:endParaRPr>
          </a:p>
        </p:txBody>
      </p:sp>
      <p:sp>
        <p:nvSpPr>
          <p:cNvPr id="1043" name="Google Shape;1043;p59"/>
          <p:cNvSpPr txBox="1"/>
          <p:nvPr/>
        </p:nvSpPr>
        <p:spPr>
          <a:xfrm>
            <a:off x="4120250" y="1324525"/>
            <a:ext cx="2244900" cy="677700"/>
          </a:xfrm>
          <a:prstGeom prst="rect">
            <a:avLst/>
          </a:prstGeom>
          <a:noFill/>
          <a:ln>
            <a:noFill/>
          </a:ln>
        </p:spPr>
        <p:txBody>
          <a:bodyPr anchorCtr="0" anchor="t" bIns="91425" lIns="90000" spcFirstLastPara="1" rIns="91425" wrap="square" tIns="91425">
            <a:noAutofit/>
          </a:bodyPr>
          <a:lstStyle/>
          <a:p>
            <a:pPr indent="0" lvl="0" marL="0" rtl="0" algn="l">
              <a:spcBef>
                <a:spcPts val="0"/>
              </a:spcBef>
              <a:spcAft>
                <a:spcPts val="0"/>
              </a:spcAft>
              <a:buNone/>
            </a:pPr>
            <a:r>
              <a:rPr b="1" lang="ja" sz="1200">
                <a:latin typeface="Calibri"/>
                <a:ea typeface="Calibri"/>
                <a:cs typeface="Calibri"/>
                <a:sym typeface="Calibri"/>
              </a:rPr>
              <a:t>Yoom株式会社</a:t>
            </a:r>
            <a:endParaRPr b="1" sz="1200">
              <a:latin typeface="Calibri"/>
              <a:ea typeface="Calibri"/>
              <a:cs typeface="Calibri"/>
              <a:sym typeface="Calibri"/>
            </a:endParaRPr>
          </a:p>
        </p:txBody>
      </p:sp>
      <p:sp>
        <p:nvSpPr>
          <p:cNvPr id="1044" name="Google Shape;1044;p59"/>
          <p:cNvSpPr txBox="1"/>
          <p:nvPr/>
        </p:nvSpPr>
        <p:spPr>
          <a:xfrm>
            <a:off x="2483350" y="1915095"/>
            <a:ext cx="1851000" cy="677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1200">
                <a:latin typeface="Calibri"/>
                <a:ea typeface="Calibri"/>
                <a:cs typeface="Calibri"/>
                <a:sym typeface="Calibri"/>
              </a:rPr>
              <a:t>設立</a:t>
            </a:r>
            <a:endParaRPr b="1" sz="1200">
              <a:latin typeface="Calibri"/>
              <a:ea typeface="Calibri"/>
              <a:cs typeface="Calibri"/>
              <a:sym typeface="Calibri"/>
            </a:endParaRPr>
          </a:p>
        </p:txBody>
      </p:sp>
      <p:sp>
        <p:nvSpPr>
          <p:cNvPr id="1045" name="Google Shape;1045;p59"/>
          <p:cNvSpPr txBox="1"/>
          <p:nvPr/>
        </p:nvSpPr>
        <p:spPr>
          <a:xfrm>
            <a:off x="4120250" y="1932855"/>
            <a:ext cx="2244900" cy="677700"/>
          </a:xfrm>
          <a:prstGeom prst="rect">
            <a:avLst/>
          </a:prstGeom>
          <a:noFill/>
          <a:ln>
            <a:noFill/>
          </a:ln>
        </p:spPr>
        <p:txBody>
          <a:bodyPr anchorCtr="0" anchor="t" bIns="91425" lIns="90000" spcFirstLastPara="1" rIns="91425" wrap="square" tIns="91425">
            <a:noAutofit/>
          </a:bodyPr>
          <a:lstStyle/>
          <a:p>
            <a:pPr indent="0" lvl="0" marL="0" rtl="0" algn="l">
              <a:spcBef>
                <a:spcPts val="0"/>
              </a:spcBef>
              <a:spcAft>
                <a:spcPts val="0"/>
              </a:spcAft>
              <a:buNone/>
            </a:pPr>
            <a:r>
              <a:rPr b="1" lang="ja" sz="1200">
                <a:latin typeface="Calibri"/>
                <a:ea typeface="Calibri"/>
                <a:cs typeface="Calibri"/>
                <a:sym typeface="Calibri"/>
              </a:rPr>
              <a:t>2022年6月</a:t>
            </a:r>
            <a:endParaRPr b="1" sz="1200">
              <a:latin typeface="Calibri"/>
              <a:ea typeface="Calibri"/>
              <a:cs typeface="Calibri"/>
              <a:sym typeface="Calibri"/>
            </a:endParaRPr>
          </a:p>
        </p:txBody>
      </p:sp>
      <p:sp>
        <p:nvSpPr>
          <p:cNvPr id="1046" name="Google Shape;1046;p59"/>
          <p:cNvSpPr txBox="1"/>
          <p:nvPr/>
        </p:nvSpPr>
        <p:spPr>
          <a:xfrm>
            <a:off x="2483350" y="2505665"/>
            <a:ext cx="1851000" cy="677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1200">
                <a:latin typeface="Calibri"/>
                <a:ea typeface="Calibri"/>
                <a:cs typeface="Calibri"/>
                <a:sym typeface="Calibri"/>
              </a:rPr>
              <a:t>住所</a:t>
            </a:r>
            <a:endParaRPr b="1" sz="1200">
              <a:latin typeface="Calibri"/>
              <a:ea typeface="Calibri"/>
              <a:cs typeface="Calibri"/>
              <a:sym typeface="Calibri"/>
            </a:endParaRPr>
          </a:p>
        </p:txBody>
      </p:sp>
      <p:sp>
        <p:nvSpPr>
          <p:cNvPr id="1047" name="Google Shape;1047;p59"/>
          <p:cNvSpPr txBox="1"/>
          <p:nvPr/>
        </p:nvSpPr>
        <p:spPr>
          <a:xfrm>
            <a:off x="4120250" y="2541185"/>
            <a:ext cx="5375100" cy="677700"/>
          </a:xfrm>
          <a:prstGeom prst="rect">
            <a:avLst/>
          </a:prstGeom>
          <a:noFill/>
          <a:ln>
            <a:noFill/>
          </a:ln>
        </p:spPr>
        <p:txBody>
          <a:bodyPr anchorCtr="0" anchor="t" bIns="91425" lIns="90000" spcFirstLastPara="1" rIns="91425" wrap="square" tIns="91425">
            <a:noAutofit/>
          </a:bodyPr>
          <a:lstStyle/>
          <a:p>
            <a:pPr indent="0" lvl="0" marL="0" rtl="0" algn="l">
              <a:spcBef>
                <a:spcPts val="0"/>
              </a:spcBef>
              <a:spcAft>
                <a:spcPts val="0"/>
              </a:spcAft>
              <a:buNone/>
            </a:pPr>
            <a:r>
              <a:rPr b="1" lang="ja" sz="1200">
                <a:solidFill>
                  <a:schemeClr val="dk1"/>
                </a:solidFill>
              </a:rPr>
              <a:t>東京都千代田区神田錦町 2-2-1 Wework KANDA SQUARE</a:t>
            </a:r>
            <a:endParaRPr b="1" sz="1200">
              <a:latin typeface="Calibri"/>
              <a:ea typeface="Calibri"/>
              <a:cs typeface="Calibri"/>
              <a:sym typeface="Calibri"/>
            </a:endParaRPr>
          </a:p>
        </p:txBody>
      </p:sp>
      <p:sp>
        <p:nvSpPr>
          <p:cNvPr id="1048" name="Google Shape;1048;p59"/>
          <p:cNvSpPr txBox="1"/>
          <p:nvPr/>
        </p:nvSpPr>
        <p:spPr>
          <a:xfrm>
            <a:off x="4120250" y="3149515"/>
            <a:ext cx="4804800" cy="588900"/>
          </a:xfrm>
          <a:prstGeom prst="rect">
            <a:avLst/>
          </a:prstGeom>
          <a:noFill/>
          <a:ln>
            <a:noFill/>
          </a:ln>
        </p:spPr>
        <p:txBody>
          <a:bodyPr anchorCtr="0" anchor="t" bIns="91425" lIns="90000" spcFirstLastPara="1" rIns="91425" wrap="square" tIns="91425">
            <a:noAutofit/>
          </a:bodyPr>
          <a:lstStyle/>
          <a:p>
            <a:pPr indent="0" lvl="0" marL="0" rtl="0" algn="l">
              <a:spcBef>
                <a:spcPts val="0"/>
              </a:spcBef>
              <a:spcAft>
                <a:spcPts val="0"/>
              </a:spcAft>
              <a:buNone/>
            </a:pPr>
            <a:r>
              <a:rPr b="1" lang="ja" sz="1200">
                <a:solidFill>
                  <a:schemeClr val="dk1"/>
                </a:solidFill>
              </a:rPr>
              <a:t>ビジネスオートメーションSaaS「Yoom」の開発・提供</a:t>
            </a:r>
            <a:endParaRPr b="1" sz="1200">
              <a:solidFill>
                <a:schemeClr val="dk1"/>
              </a:solidFill>
            </a:endParaRPr>
          </a:p>
        </p:txBody>
      </p:sp>
      <p:sp>
        <p:nvSpPr>
          <p:cNvPr id="1049" name="Google Shape;1049;p59"/>
          <p:cNvSpPr txBox="1"/>
          <p:nvPr/>
        </p:nvSpPr>
        <p:spPr>
          <a:xfrm>
            <a:off x="2483350" y="3096235"/>
            <a:ext cx="1851000" cy="677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1200">
                <a:latin typeface="Calibri"/>
                <a:ea typeface="Calibri"/>
                <a:cs typeface="Calibri"/>
                <a:sym typeface="Calibri"/>
              </a:rPr>
              <a:t>事業内容</a:t>
            </a:r>
            <a:endParaRPr b="1" sz="1200">
              <a:latin typeface="Calibri"/>
              <a:ea typeface="Calibri"/>
              <a:cs typeface="Calibri"/>
              <a:sym typeface="Calibri"/>
            </a:endParaRPr>
          </a:p>
        </p:txBody>
      </p:sp>
      <p:sp>
        <p:nvSpPr>
          <p:cNvPr id="1050" name="Google Shape;1050;p59"/>
          <p:cNvSpPr txBox="1"/>
          <p:nvPr/>
        </p:nvSpPr>
        <p:spPr>
          <a:xfrm>
            <a:off x="4120250" y="3669045"/>
            <a:ext cx="4804800" cy="677700"/>
          </a:xfrm>
          <a:prstGeom prst="rect">
            <a:avLst/>
          </a:prstGeom>
          <a:noFill/>
          <a:ln>
            <a:noFill/>
          </a:ln>
        </p:spPr>
        <p:txBody>
          <a:bodyPr anchorCtr="0" anchor="t" bIns="91425" lIns="90000" spcFirstLastPara="1" rIns="91425" wrap="square" tIns="91425">
            <a:noAutofit/>
          </a:bodyPr>
          <a:lstStyle/>
          <a:p>
            <a:pPr indent="0" lvl="0" marL="0" rtl="0" algn="l">
              <a:spcBef>
                <a:spcPts val="0"/>
              </a:spcBef>
              <a:spcAft>
                <a:spcPts val="0"/>
              </a:spcAft>
              <a:buClr>
                <a:schemeClr val="dk1"/>
              </a:buClr>
              <a:buSzPts val="1100"/>
              <a:buFont typeface="Arial"/>
              <a:buNone/>
            </a:pPr>
            <a:r>
              <a:rPr b="1" lang="ja" sz="1200">
                <a:latin typeface="Calibri"/>
                <a:ea typeface="Calibri"/>
                <a:cs typeface="Calibri"/>
                <a:sym typeface="Calibri"/>
              </a:rPr>
              <a:t>846,710,000円  </a:t>
            </a:r>
            <a:r>
              <a:rPr b="1" lang="ja" sz="700">
                <a:latin typeface="Calibri"/>
                <a:ea typeface="Calibri"/>
                <a:cs typeface="Calibri"/>
                <a:sym typeface="Calibri"/>
              </a:rPr>
              <a:t>(資本準備金含む)</a:t>
            </a:r>
            <a:endParaRPr b="1" sz="700">
              <a:latin typeface="Calibri"/>
              <a:ea typeface="Calibri"/>
              <a:cs typeface="Calibri"/>
              <a:sym typeface="Calibri"/>
            </a:endParaRPr>
          </a:p>
          <a:p>
            <a:pPr indent="0" lvl="0" marL="0" rtl="0" algn="l">
              <a:spcBef>
                <a:spcPts val="0"/>
              </a:spcBef>
              <a:spcAft>
                <a:spcPts val="0"/>
              </a:spcAft>
              <a:buNone/>
            </a:pPr>
            <a:r>
              <a:t/>
            </a:r>
            <a:endParaRPr b="1" sz="1200">
              <a:latin typeface="Calibri"/>
              <a:ea typeface="Calibri"/>
              <a:cs typeface="Calibri"/>
              <a:sym typeface="Calibri"/>
            </a:endParaRPr>
          </a:p>
        </p:txBody>
      </p:sp>
      <p:sp>
        <p:nvSpPr>
          <p:cNvPr id="1051" name="Google Shape;1051;p59"/>
          <p:cNvSpPr txBox="1"/>
          <p:nvPr/>
        </p:nvSpPr>
        <p:spPr>
          <a:xfrm>
            <a:off x="2483350" y="3686805"/>
            <a:ext cx="1851000" cy="677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1200">
                <a:latin typeface="Calibri"/>
                <a:ea typeface="Calibri"/>
                <a:cs typeface="Calibri"/>
                <a:sym typeface="Calibri"/>
              </a:rPr>
              <a:t>資本金</a:t>
            </a:r>
            <a:endParaRPr b="1" sz="1200">
              <a:latin typeface="Calibri"/>
              <a:ea typeface="Calibri"/>
              <a:cs typeface="Calibri"/>
              <a:sym typeface="Calibri"/>
            </a:endParaRPr>
          </a:p>
        </p:txBody>
      </p:sp>
      <p:pic>
        <p:nvPicPr>
          <p:cNvPr id="1052" name="Google Shape;1052;p59"/>
          <p:cNvPicPr preferRelativeResize="0"/>
          <p:nvPr/>
        </p:nvPicPr>
        <p:blipFill>
          <a:blip r:embed="rId3">
            <a:alphaModFix/>
          </a:blip>
          <a:stretch>
            <a:fillRect/>
          </a:stretch>
        </p:blipFill>
        <p:spPr>
          <a:xfrm>
            <a:off x="1392348" y="1402725"/>
            <a:ext cx="855525" cy="1207825"/>
          </a:xfrm>
          <a:prstGeom prst="rect">
            <a:avLst/>
          </a:prstGeom>
          <a:noFill/>
          <a:ln>
            <a:noFill/>
          </a:ln>
        </p:spPr>
      </p:pic>
      <p:pic>
        <p:nvPicPr>
          <p:cNvPr id="1053" name="Google Shape;1053;p59"/>
          <p:cNvPicPr preferRelativeResize="0"/>
          <p:nvPr/>
        </p:nvPicPr>
        <p:blipFill>
          <a:blip r:embed="rId4">
            <a:alphaModFix/>
          </a:blip>
          <a:stretch>
            <a:fillRect/>
          </a:stretch>
        </p:blipFill>
        <p:spPr>
          <a:xfrm>
            <a:off x="1090952" y="3096224"/>
            <a:ext cx="1458324" cy="851175"/>
          </a:xfrm>
          <a:prstGeom prst="rect">
            <a:avLst/>
          </a:prstGeom>
          <a:noFill/>
          <a:ln>
            <a:noFill/>
          </a:ln>
        </p:spPr>
      </p:pic>
      <p:sp>
        <p:nvSpPr>
          <p:cNvPr id="1054" name="Google Shape;1054;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60"/>
          <p:cNvSpPr/>
          <p:nvPr/>
        </p:nvSpPr>
        <p:spPr>
          <a:xfrm>
            <a:off x="606025" y="2807100"/>
            <a:ext cx="291000" cy="291300"/>
          </a:xfrm>
          <a:prstGeom prst="ellipse">
            <a:avLst/>
          </a:prstGeom>
          <a:solidFill>
            <a:srgbClr val="00C7BE"/>
          </a:solidFill>
          <a:ln cap="flat" cmpd="sng" w="9525">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0"/>
          <p:cNvSpPr/>
          <p:nvPr/>
        </p:nvSpPr>
        <p:spPr>
          <a:xfrm>
            <a:off x="2061625" y="2807100"/>
            <a:ext cx="291000" cy="291300"/>
          </a:xfrm>
          <a:prstGeom prst="ellipse">
            <a:avLst/>
          </a:prstGeom>
          <a:solidFill>
            <a:srgbClr val="00C7BE"/>
          </a:solidFill>
          <a:ln cap="flat" cmpd="sng" w="9525">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0"/>
          <p:cNvSpPr/>
          <p:nvPr/>
        </p:nvSpPr>
        <p:spPr>
          <a:xfrm>
            <a:off x="4101950" y="2807100"/>
            <a:ext cx="291000" cy="291300"/>
          </a:xfrm>
          <a:prstGeom prst="ellipse">
            <a:avLst/>
          </a:prstGeom>
          <a:solidFill>
            <a:srgbClr val="00C7BE"/>
          </a:solidFill>
          <a:ln cap="flat" cmpd="sng" w="9525">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0"/>
          <p:cNvSpPr/>
          <p:nvPr/>
        </p:nvSpPr>
        <p:spPr>
          <a:xfrm>
            <a:off x="6114525" y="2807100"/>
            <a:ext cx="291000" cy="291300"/>
          </a:xfrm>
          <a:prstGeom prst="ellipse">
            <a:avLst/>
          </a:prstGeom>
          <a:solidFill>
            <a:srgbClr val="00C7BE"/>
          </a:solidFill>
          <a:ln cap="flat" cmpd="sng" w="9525">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3" name="Google Shape;1063;p60"/>
          <p:cNvCxnSpPr>
            <a:stCxn id="1059" idx="6"/>
            <a:endCxn id="1064" idx="2"/>
          </p:cNvCxnSpPr>
          <p:nvPr/>
        </p:nvCxnSpPr>
        <p:spPr>
          <a:xfrm>
            <a:off x="897025" y="2952750"/>
            <a:ext cx="7251600" cy="0"/>
          </a:xfrm>
          <a:prstGeom prst="straightConnector1">
            <a:avLst/>
          </a:prstGeom>
          <a:noFill/>
          <a:ln cap="flat" cmpd="sng" w="19050">
            <a:solidFill>
              <a:srgbClr val="00C7BE"/>
            </a:solidFill>
            <a:prstDash val="solid"/>
            <a:round/>
            <a:headEnd len="med" w="med" type="none"/>
            <a:tailEnd len="med" w="med" type="none"/>
          </a:ln>
        </p:spPr>
      </p:cxnSp>
      <p:sp>
        <p:nvSpPr>
          <p:cNvPr id="1065" name="Google Shape;1065;p60"/>
          <p:cNvSpPr/>
          <p:nvPr/>
        </p:nvSpPr>
        <p:spPr>
          <a:xfrm>
            <a:off x="606025" y="1880275"/>
            <a:ext cx="1455600" cy="582300"/>
          </a:xfrm>
          <a:prstGeom prst="roundRect">
            <a:avLst>
              <a:gd fmla="val 16667" name="adj"/>
            </a:avLst>
          </a:prstGeom>
          <a:solidFill>
            <a:srgbClr val="00C7BE"/>
          </a:solidFill>
          <a:ln cap="flat" cmpd="sng" w="9525">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ja" sz="800">
                <a:solidFill>
                  <a:schemeClr val="lt1"/>
                </a:solidFill>
              </a:rPr>
              <a:t>TimeTechnologies社設立</a:t>
            </a:r>
            <a:endParaRPr b="1" sz="800">
              <a:solidFill>
                <a:schemeClr val="lt1"/>
              </a:solidFill>
            </a:endParaRPr>
          </a:p>
        </p:txBody>
      </p:sp>
      <p:sp>
        <p:nvSpPr>
          <p:cNvPr id="1066" name="Google Shape;1066;p60"/>
          <p:cNvSpPr/>
          <p:nvPr/>
        </p:nvSpPr>
        <p:spPr>
          <a:xfrm rot="10800000">
            <a:off x="694925" y="2431800"/>
            <a:ext cx="66600" cy="375300"/>
          </a:xfrm>
          <a:prstGeom prst="triangle">
            <a:avLst>
              <a:gd fmla="val 50000" name="adj"/>
            </a:avLst>
          </a:prstGeom>
          <a:solidFill>
            <a:srgbClr val="00C7BE"/>
          </a:solidFill>
          <a:ln cap="flat" cmpd="sng" w="9525">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0"/>
          <p:cNvSpPr txBox="1"/>
          <p:nvPr/>
        </p:nvSpPr>
        <p:spPr>
          <a:xfrm>
            <a:off x="304600" y="3162725"/>
            <a:ext cx="1011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t>2019年1月</a:t>
            </a:r>
            <a:endParaRPr b="1" sz="1100"/>
          </a:p>
        </p:txBody>
      </p:sp>
      <p:sp>
        <p:nvSpPr>
          <p:cNvPr id="1068" name="Google Shape;1068;p60"/>
          <p:cNvSpPr/>
          <p:nvPr/>
        </p:nvSpPr>
        <p:spPr>
          <a:xfrm>
            <a:off x="2009500" y="1254525"/>
            <a:ext cx="1455600" cy="582300"/>
          </a:xfrm>
          <a:prstGeom prst="roundRect">
            <a:avLst>
              <a:gd fmla="val 16667" name="adj"/>
            </a:avLst>
          </a:prstGeom>
          <a:solidFill>
            <a:srgbClr val="00C7BE"/>
          </a:solidFill>
          <a:ln cap="flat" cmpd="sng" w="9525">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ja" sz="800">
                <a:solidFill>
                  <a:schemeClr val="lt1"/>
                </a:solidFill>
              </a:rPr>
              <a:t>AutoLineリリース</a:t>
            </a:r>
            <a:endParaRPr b="1" sz="800">
              <a:solidFill>
                <a:schemeClr val="lt1"/>
              </a:solidFill>
            </a:endParaRPr>
          </a:p>
        </p:txBody>
      </p:sp>
      <p:sp>
        <p:nvSpPr>
          <p:cNvPr id="1069" name="Google Shape;1069;p60"/>
          <p:cNvSpPr/>
          <p:nvPr/>
        </p:nvSpPr>
        <p:spPr>
          <a:xfrm rot="10800000">
            <a:off x="2157875" y="1821600"/>
            <a:ext cx="113400" cy="985500"/>
          </a:xfrm>
          <a:prstGeom prst="triangle">
            <a:avLst>
              <a:gd fmla="val 50000" name="adj"/>
            </a:avLst>
          </a:prstGeom>
          <a:solidFill>
            <a:srgbClr val="00C7BE"/>
          </a:solidFill>
          <a:ln cap="flat" cmpd="sng" w="9525">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0"/>
          <p:cNvSpPr txBox="1"/>
          <p:nvPr/>
        </p:nvSpPr>
        <p:spPr>
          <a:xfrm>
            <a:off x="1693100" y="3162725"/>
            <a:ext cx="1011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t>2019年4月</a:t>
            </a:r>
            <a:endParaRPr b="1" sz="1100"/>
          </a:p>
        </p:txBody>
      </p:sp>
      <p:sp>
        <p:nvSpPr>
          <p:cNvPr id="1071" name="Google Shape;1071;p60"/>
          <p:cNvSpPr/>
          <p:nvPr/>
        </p:nvSpPr>
        <p:spPr>
          <a:xfrm>
            <a:off x="5926325" y="1864125"/>
            <a:ext cx="1773900" cy="582300"/>
          </a:xfrm>
          <a:prstGeom prst="roundRect">
            <a:avLst>
              <a:gd fmla="val 16667" name="adj"/>
            </a:avLst>
          </a:prstGeom>
          <a:solidFill>
            <a:srgbClr val="00C7BE"/>
          </a:solidFill>
          <a:ln cap="flat" cmpd="sng" w="9525">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ja" sz="800">
                <a:solidFill>
                  <a:schemeClr val="lt1"/>
                </a:solidFill>
              </a:rPr>
              <a:t>TimeTechnologies社を譲渡し、</a:t>
            </a:r>
            <a:endParaRPr b="1" sz="800">
              <a:solidFill>
                <a:schemeClr val="lt1"/>
              </a:solidFill>
            </a:endParaRPr>
          </a:p>
          <a:p>
            <a:pPr indent="0" lvl="0" marL="0" rtl="0" algn="l">
              <a:spcBef>
                <a:spcPts val="0"/>
              </a:spcBef>
              <a:spcAft>
                <a:spcPts val="0"/>
              </a:spcAft>
              <a:buNone/>
            </a:pPr>
            <a:r>
              <a:rPr b="1" lang="ja" sz="800">
                <a:solidFill>
                  <a:schemeClr val="lt1"/>
                </a:solidFill>
              </a:rPr>
              <a:t>Yoom社へYoom事業を承継</a:t>
            </a:r>
            <a:endParaRPr b="1" sz="800">
              <a:solidFill>
                <a:schemeClr val="lt1"/>
              </a:solidFill>
            </a:endParaRPr>
          </a:p>
        </p:txBody>
      </p:sp>
      <p:sp>
        <p:nvSpPr>
          <p:cNvPr id="1072" name="Google Shape;1072;p60"/>
          <p:cNvSpPr/>
          <p:nvPr/>
        </p:nvSpPr>
        <p:spPr>
          <a:xfrm>
            <a:off x="3028576" y="1880275"/>
            <a:ext cx="1455600" cy="582300"/>
          </a:xfrm>
          <a:prstGeom prst="roundRect">
            <a:avLst>
              <a:gd fmla="val 16667" name="adj"/>
            </a:avLst>
          </a:prstGeom>
          <a:solidFill>
            <a:srgbClr val="00C7BE"/>
          </a:solidFill>
          <a:ln cap="flat" cmpd="sng" w="9525">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ja" sz="800">
                <a:solidFill>
                  <a:schemeClr val="lt1"/>
                </a:solidFill>
              </a:rPr>
              <a:t>Yoomβ版リリース</a:t>
            </a:r>
            <a:endParaRPr b="1" sz="800">
              <a:solidFill>
                <a:schemeClr val="lt1"/>
              </a:solidFill>
            </a:endParaRPr>
          </a:p>
        </p:txBody>
      </p:sp>
      <p:sp>
        <p:nvSpPr>
          <p:cNvPr id="1073" name="Google Shape;1073;p60"/>
          <p:cNvSpPr/>
          <p:nvPr/>
        </p:nvSpPr>
        <p:spPr>
          <a:xfrm rot="10800000">
            <a:off x="4229776" y="2431800"/>
            <a:ext cx="66600" cy="375300"/>
          </a:xfrm>
          <a:prstGeom prst="triangle">
            <a:avLst>
              <a:gd fmla="val 50000" name="adj"/>
            </a:avLst>
          </a:prstGeom>
          <a:solidFill>
            <a:srgbClr val="00C7BE"/>
          </a:solidFill>
          <a:ln cap="flat" cmpd="sng" w="9525">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0"/>
          <p:cNvSpPr txBox="1"/>
          <p:nvPr/>
        </p:nvSpPr>
        <p:spPr>
          <a:xfrm>
            <a:off x="3846900" y="3162725"/>
            <a:ext cx="1011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t>2021年8月</a:t>
            </a:r>
            <a:endParaRPr b="1" sz="1100"/>
          </a:p>
        </p:txBody>
      </p:sp>
      <p:sp>
        <p:nvSpPr>
          <p:cNvPr id="1075" name="Google Shape;1075;p60"/>
          <p:cNvSpPr/>
          <p:nvPr/>
        </p:nvSpPr>
        <p:spPr>
          <a:xfrm>
            <a:off x="5329325" y="2807100"/>
            <a:ext cx="291000" cy="291300"/>
          </a:xfrm>
          <a:prstGeom prst="ellipse">
            <a:avLst/>
          </a:prstGeom>
          <a:solidFill>
            <a:srgbClr val="00C7BE"/>
          </a:solidFill>
          <a:ln cap="flat" cmpd="sng" w="9525">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0"/>
          <p:cNvSpPr txBox="1"/>
          <p:nvPr/>
        </p:nvSpPr>
        <p:spPr>
          <a:xfrm>
            <a:off x="5089225" y="3162725"/>
            <a:ext cx="1011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t>2022年1月</a:t>
            </a:r>
            <a:endParaRPr b="1" sz="1100"/>
          </a:p>
        </p:txBody>
      </p:sp>
      <p:sp>
        <p:nvSpPr>
          <p:cNvPr id="1077" name="Google Shape;1077;p60"/>
          <p:cNvSpPr/>
          <p:nvPr/>
        </p:nvSpPr>
        <p:spPr>
          <a:xfrm>
            <a:off x="4227630" y="1194475"/>
            <a:ext cx="1455600" cy="582300"/>
          </a:xfrm>
          <a:prstGeom prst="roundRect">
            <a:avLst>
              <a:gd fmla="val 16667" name="adj"/>
            </a:avLst>
          </a:prstGeom>
          <a:solidFill>
            <a:srgbClr val="00C7BE"/>
          </a:solidFill>
          <a:ln cap="flat" cmpd="sng" w="9525">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ja" sz="800">
                <a:solidFill>
                  <a:schemeClr val="lt1"/>
                </a:solidFill>
              </a:rPr>
              <a:t>Yoom正式版リリース</a:t>
            </a:r>
            <a:endParaRPr b="1" sz="800">
              <a:solidFill>
                <a:schemeClr val="lt1"/>
              </a:solidFill>
            </a:endParaRPr>
          </a:p>
        </p:txBody>
      </p:sp>
      <p:sp>
        <p:nvSpPr>
          <p:cNvPr id="1078" name="Google Shape;1078;p60"/>
          <p:cNvSpPr/>
          <p:nvPr/>
        </p:nvSpPr>
        <p:spPr>
          <a:xfrm rot="10800000">
            <a:off x="5428700" y="1669825"/>
            <a:ext cx="71100" cy="1159800"/>
          </a:xfrm>
          <a:prstGeom prst="triangle">
            <a:avLst>
              <a:gd fmla="val 50000" name="adj"/>
            </a:avLst>
          </a:prstGeom>
          <a:solidFill>
            <a:srgbClr val="00C7BE"/>
          </a:solidFill>
          <a:ln cap="flat" cmpd="sng" w="9525">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0"/>
          <p:cNvSpPr txBox="1"/>
          <p:nvPr/>
        </p:nvSpPr>
        <p:spPr>
          <a:xfrm>
            <a:off x="5881825" y="3162725"/>
            <a:ext cx="1011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t>2022年6月</a:t>
            </a:r>
            <a:endParaRPr b="1" sz="1100"/>
          </a:p>
        </p:txBody>
      </p:sp>
      <p:pic>
        <p:nvPicPr>
          <p:cNvPr id="1080" name="Google Shape;1080;p60"/>
          <p:cNvPicPr preferRelativeResize="0"/>
          <p:nvPr/>
        </p:nvPicPr>
        <p:blipFill rotWithShape="1">
          <a:blip r:embed="rId3">
            <a:alphaModFix/>
          </a:blip>
          <a:srcRect b="14590" l="35122" r="34648" t="21249"/>
          <a:stretch/>
        </p:blipFill>
        <p:spPr>
          <a:xfrm>
            <a:off x="365650" y="3835625"/>
            <a:ext cx="725151" cy="808025"/>
          </a:xfrm>
          <a:prstGeom prst="rect">
            <a:avLst/>
          </a:prstGeom>
          <a:noFill/>
          <a:ln>
            <a:noFill/>
          </a:ln>
        </p:spPr>
      </p:pic>
      <p:pic>
        <p:nvPicPr>
          <p:cNvPr id="1081" name="Google Shape;1081;p60"/>
          <p:cNvPicPr preferRelativeResize="0"/>
          <p:nvPr/>
        </p:nvPicPr>
        <p:blipFill>
          <a:blip r:embed="rId4">
            <a:alphaModFix/>
          </a:blip>
          <a:stretch>
            <a:fillRect/>
          </a:stretch>
        </p:blipFill>
        <p:spPr>
          <a:xfrm>
            <a:off x="4381600" y="3581050"/>
            <a:ext cx="1255700" cy="1255700"/>
          </a:xfrm>
          <a:prstGeom prst="rect">
            <a:avLst/>
          </a:prstGeom>
          <a:noFill/>
          <a:ln>
            <a:noFill/>
          </a:ln>
        </p:spPr>
      </p:pic>
      <p:pic>
        <p:nvPicPr>
          <p:cNvPr id="1082" name="Google Shape;1082;p60"/>
          <p:cNvPicPr preferRelativeResize="0"/>
          <p:nvPr/>
        </p:nvPicPr>
        <p:blipFill rotWithShape="1">
          <a:blip r:embed="rId5">
            <a:alphaModFix/>
          </a:blip>
          <a:srcRect b="15802" l="19595" r="19376" t="15160"/>
          <a:stretch/>
        </p:blipFill>
        <p:spPr>
          <a:xfrm>
            <a:off x="1871912" y="3830049"/>
            <a:ext cx="670425" cy="757701"/>
          </a:xfrm>
          <a:prstGeom prst="rect">
            <a:avLst/>
          </a:prstGeom>
          <a:noFill/>
          <a:ln>
            <a:noFill/>
          </a:ln>
        </p:spPr>
      </p:pic>
      <p:pic>
        <p:nvPicPr>
          <p:cNvPr id="1083" name="Google Shape;1083;p60"/>
          <p:cNvPicPr preferRelativeResize="0"/>
          <p:nvPr/>
        </p:nvPicPr>
        <p:blipFill>
          <a:blip r:embed="rId6">
            <a:alphaModFix/>
          </a:blip>
          <a:stretch>
            <a:fillRect/>
          </a:stretch>
        </p:blipFill>
        <p:spPr>
          <a:xfrm>
            <a:off x="6526112" y="2527746"/>
            <a:ext cx="879124" cy="153930"/>
          </a:xfrm>
          <a:prstGeom prst="rect">
            <a:avLst/>
          </a:prstGeom>
          <a:noFill/>
          <a:ln>
            <a:noFill/>
          </a:ln>
        </p:spPr>
      </p:pic>
      <p:sp>
        <p:nvSpPr>
          <p:cNvPr id="1084" name="Google Shape;1084;p60"/>
          <p:cNvSpPr/>
          <p:nvPr/>
        </p:nvSpPr>
        <p:spPr>
          <a:xfrm rot="10800000">
            <a:off x="6210976" y="2431800"/>
            <a:ext cx="66600" cy="375300"/>
          </a:xfrm>
          <a:prstGeom prst="triangle">
            <a:avLst>
              <a:gd fmla="val 50000" name="adj"/>
            </a:avLst>
          </a:prstGeom>
          <a:solidFill>
            <a:srgbClr val="00C7BE"/>
          </a:solidFill>
          <a:ln cap="flat" cmpd="sng" w="9525">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0"/>
          <p:cNvSpPr/>
          <p:nvPr/>
        </p:nvSpPr>
        <p:spPr>
          <a:xfrm>
            <a:off x="8148725" y="2807100"/>
            <a:ext cx="291000" cy="291300"/>
          </a:xfrm>
          <a:prstGeom prst="ellipse">
            <a:avLst/>
          </a:prstGeom>
          <a:solidFill>
            <a:srgbClr val="00C7BE"/>
          </a:solidFill>
          <a:ln cap="flat" cmpd="sng" w="9525">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0"/>
          <p:cNvSpPr/>
          <p:nvPr/>
        </p:nvSpPr>
        <p:spPr>
          <a:xfrm>
            <a:off x="7047030" y="1194475"/>
            <a:ext cx="1455600" cy="582300"/>
          </a:xfrm>
          <a:prstGeom prst="roundRect">
            <a:avLst>
              <a:gd fmla="val 16667" name="adj"/>
            </a:avLst>
          </a:prstGeom>
          <a:solidFill>
            <a:srgbClr val="00C7BE"/>
          </a:solidFill>
          <a:ln cap="flat" cmpd="sng" w="9525">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ja" sz="800">
                <a:solidFill>
                  <a:schemeClr val="lt1"/>
                </a:solidFill>
              </a:rPr>
              <a:t>Yoomナレッジリリース</a:t>
            </a:r>
            <a:endParaRPr b="1" sz="800">
              <a:solidFill>
                <a:schemeClr val="lt1"/>
              </a:solidFill>
            </a:endParaRPr>
          </a:p>
        </p:txBody>
      </p:sp>
      <p:sp>
        <p:nvSpPr>
          <p:cNvPr id="1086" name="Google Shape;1086;p60"/>
          <p:cNvSpPr txBox="1"/>
          <p:nvPr/>
        </p:nvSpPr>
        <p:spPr>
          <a:xfrm>
            <a:off x="7786825" y="3162725"/>
            <a:ext cx="1011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100"/>
              <a:t>2023年7月</a:t>
            </a:r>
            <a:endParaRPr b="1" sz="1100"/>
          </a:p>
        </p:txBody>
      </p:sp>
      <p:pic>
        <p:nvPicPr>
          <p:cNvPr id="1087" name="Google Shape;1087;p60"/>
          <p:cNvPicPr preferRelativeResize="0"/>
          <p:nvPr/>
        </p:nvPicPr>
        <p:blipFill>
          <a:blip r:embed="rId7">
            <a:alphaModFix/>
          </a:blip>
          <a:stretch>
            <a:fillRect/>
          </a:stretch>
        </p:blipFill>
        <p:spPr>
          <a:xfrm>
            <a:off x="7933776" y="3762524"/>
            <a:ext cx="768875" cy="753175"/>
          </a:xfrm>
          <a:prstGeom prst="rect">
            <a:avLst/>
          </a:prstGeom>
          <a:noFill/>
          <a:ln>
            <a:noFill/>
          </a:ln>
        </p:spPr>
      </p:pic>
      <p:sp>
        <p:nvSpPr>
          <p:cNvPr id="1088" name="Google Shape;1088;p60"/>
          <p:cNvSpPr txBox="1"/>
          <p:nvPr/>
        </p:nvSpPr>
        <p:spPr>
          <a:xfrm>
            <a:off x="1347675" y="369250"/>
            <a:ext cx="62226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沿革</a:t>
            </a:r>
            <a:endParaRPr b="1" sz="2400">
              <a:solidFill>
                <a:srgbClr val="00C7BE"/>
              </a:solidFill>
              <a:latin typeface="Calibri"/>
              <a:ea typeface="Calibri"/>
              <a:cs typeface="Calibri"/>
              <a:sym typeface="Calibri"/>
            </a:endParaRPr>
          </a:p>
        </p:txBody>
      </p:sp>
      <p:sp>
        <p:nvSpPr>
          <p:cNvPr id="1089" name="Google Shape;1089;p60"/>
          <p:cNvSpPr/>
          <p:nvPr/>
        </p:nvSpPr>
        <p:spPr>
          <a:xfrm rot="10800000">
            <a:off x="8266500" y="1669825"/>
            <a:ext cx="71100" cy="1159800"/>
          </a:xfrm>
          <a:prstGeom prst="triangle">
            <a:avLst>
              <a:gd fmla="val 50000" name="adj"/>
            </a:avLst>
          </a:prstGeom>
          <a:solidFill>
            <a:srgbClr val="00C7BE"/>
          </a:solidFill>
          <a:ln cap="flat" cmpd="sng" w="9525">
            <a:solidFill>
              <a:srgbClr val="00C7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pic>
        <p:nvPicPr>
          <p:cNvPr id="1095" name="Google Shape;1095;p61"/>
          <p:cNvPicPr preferRelativeResize="0"/>
          <p:nvPr/>
        </p:nvPicPr>
        <p:blipFill>
          <a:blip r:embed="rId3">
            <a:alphaModFix/>
          </a:blip>
          <a:stretch>
            <a:fillRect/>
          </a:stretch>
        </p:blipFill>
        <p:spPr>
          <a:xfrm>
            <a:off x="1567073" y="1089925"/>
            <a:ext cx="1652899" cy="463400"/>
          </a:xfrm>
          <a:prstGeom prst="rect">
            <a:avLst/>
          </a:prstGeom>
          <a:noFill/>
          <a:ln>
            <a:noFill/>
          </a:ln>
        </p:spPr>
      </p:pic>
      <p:pic>
        <p:nvPicPr>
          <p:cNvPr id="1096" name="Google Shape;1096;p61"/>
          <p:cNvPicPr preferRelativeResize="0"/>
          <p:nvPr/>
        </p:nvPicPr>
        <p:blipFill>
          <a:blip r:embed="rId4">
            <a:alphaModFix/>
          </a:blip>
          <a:stretch>
            <a:fillRect/>
          </a:stretch>
        </p:blipFill>
        <p:spPr>
          <a:xfrm>
            <a:off x="5687450" y="1041687"/>
            <a:ext cx="1791525" cy="733825"/>
          </a:xfrm>
          <a:prstGeom prst="rect">
            <a:avLst/>
          </a:prstGeom>
          <a:noFill/>
          <a:ln>
            <a:noFill/>
          </a:ln>
        </p:spPr>
      </p:pic>
      <p:pic>
        <p:nvPicPr>
          <p:cNvPr id="1097" name="Google Shape;1097;p61"/>
          <p:cNvPicPr preferRelativeResize="0"/>
          <p:nvPr/>
        </p:nvPicPr>
        <p:blipFill>
          <a:blip r:embed="rId5">
            <a:alphaModFix/>
          </a:blip>
          <a:stretch>
            <a:fillRect/>
          </a:stretch>
        </p:blipFill>
        <p:spPr>
          <a:xfrm>
            <a:off x="5040725" y="1775500"/>
            <a:ext cx="3203434" cy="2244475"/>
          </a:xfrm>
          <a:prstGeom prst="rect">
            <a:avLst/>
          </a:prstGeom>
          <a:noFill/>
          <a:ln>
            <a:noFill/>
          </a:ln>
        </p:spPr>
      </p:pic>
      <p:pic>
        <p:nvPicPr>
          <p:cNvPr id="1098" name="Google Shape;1098;p61"/>
          <p:cNvPicPr preferRelativeResize="0"/>
          <p:nvPr/>
        </p:nvPicPr>
        <p:blipFill>
          <a:blip r:embed="rId6">
            <a:alphaModFix/>
          </a:blip>
          <a:stretch>
            <a:fillRect/>
          </a:stretch>
        </p:blipFill>
        <p:spPr>
          <a:xfrm>
            <a:off x="787525" y="1775511"/>
            <a:ext cx="3453025" cy="2244465"/>
          </a:xfrm>
          <a:prstGeom prst="rect">
            <a:avLst/>
          </a:prstGeom>
          <a:noFill/>
          <a:ln>
            <a:noFill/>
          </a:ln>
        </p:spPr>
      </p:pic>
      <p:sp>
        <p:nvSpPr>
          <p:cNvPr id="1099" name="Google Shape;1099;p61"/>
          <p:cNvSpPr txBox="1"/>
          <p:nvPr/>
        </p:nvSpPr>
        <p:spPr>
          <a:xfrm>
            <a:off x="711351" y="4161475"/>
            <a:ext cx="3617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200"/>
              <a:t>ノーコードでSaaSやAIを組み合わせて、日々の事務作業を自動化。</a:t>
            </a:r>
            <a:endParaRPr b="1" sz="1200"/>
          </a:p>
        </p:txBody>
      </p:sp>
      <p:sp>
        <p:nvSpPr>
          <p:cNvPr id="1100" name="Google Shape;1100;p61"/>
          <p:cNvSpPr txBox="1"/>
          <p:nvPr/>
        </p:nvSpPr>
        <p:spPr>
          <a:xfrm>
            <a:off x="4952313" y="4161475"/>
            <a:ext cx="3453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200"/>
              <a:t>GPTを用いて社内のナレッジを自動的に蓄積する、ナレッジオートメーションツール。</a:t>
            </a:r>
            <a:endParaRPr b="1" sz="1200"/>
          </a:p>
        </p:txBody>
      </p:sp>
      <p:sp>
        <p:nvSpPr>
          <p:cNvPr id="1101" name="Google Shape;1101;p61"/>
          <p:cNvSpPr txBox="1"/>
          <p:nvPr/>
        </p:nvSpPr>
        <p:spPr>
          <a:xfrm>
            <a:off x="1347675" y="369250"/>
            <a:ext cx="62226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事業内容</a:t>
            </a:r>
            <a:endParaRPr b="1" sz="2400">
              <a:solidFill>
                <a:srgbClr val="00C7BE"/>
              </a:solidFill>
              <a:latin typeface="Calibri"/>
              <a:ea typeface="Calibri"/>
              <a:cs typeface="Calibri"/>
              <a:sym typeface="Calibri"/>
            </a:endParaRPr>
          </a:p>
        </p:txBody>
      </p:sp>
      <p:sp>
        <p:nvSpPr>
          <p:cNvPr id="1102" name="Google Shape;1102;p61"/>
          <p:cNvSpPr txBox="1"/>
          <p:nvPr/>
        </p:nvSpPr>
        <p:spPr>
          <a:xfrm>
            <a:off x="711351" y="4161475"/>
            <a:ext cx="3617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200"/>
              <a:t>ノーコードでSaaSやAIを組み合わせて、日々の事務作業を自動化。</a:t>
            </a:r>
            <a:endParaRPr b="1" sz="1200"/>
          </a:p>
        </p:txBody>
      </p:sp>
      <p:sp>
        <p:nvSpPr>
          <p:cNvPr id="1103" name="Google Shape;1103;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62"/>
          <p:cNvSpPr txBox="1"/>
          <p:nvPr/>
        </p:nvSpPr>
        <p:spPr>
          <a:xfrm>
            <a:off x="1460700" y="167690"/>
            <a:ext cx="62226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セキュリティー認証</a:t>
            </a:r>
            <a:endParaRPr b="1" sz="2400">
              <a:solidFill>
                <a:srgbClr val="00C7BE"/>
              </a:solidFill>
              <a:latin typeface="Calibri"/>
              <a:ea typeface="Calibri"/>
              <a:cs typeface="Calibri"/>
              <a:sym typeface="Calibri"/>
            </a:endParaRPr>
          </a:p>
        </p:txBody>
      </p:sp>
      <p:sp>
        <p:nvSpPr>
          <p:cNvPr id="1109" name="Google Shape;1109;p62"/>
          <p:cNvSpPr txBox="1"/>
          <p:nvPr/>
        </p:nvSpPr>
        <p:spPr>
          <a:xfrm>
            <a:off x="558900" y="871813"/>
            <a:ext cx="83097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ja" sz="1200">
                <a:solidFill>
                  <a:srgbClr val="434343"/>
                </a:solidFill>
              </a:rPr>
              <a:t>情報セキュリティマネジメントシステム（ISMS）の国際規格「ISO/IEC 27001:2022」認証を取得しております。</a:t>
            </a:r>
            <a:endParaRPr b="1" sz="1200">
              <a:solidFill>
                <a:srgbClr val="434343"/>
              </a:solidFill>
            </a:endParaRPr>
          </a:p>
        </p:txBody>
      </p:sp>
      <p:sp>
        <p:nvSpPr>
          <p:cNvPr id="1110" name="Google Shape;1110;p62"/>
          <p:cNvSpPr txBox="1"/>
          <p:nvPr/>
        </p:nvSpPr>
        <p:spPr>
          <a:xfrm>
            <a:off x="630150" y="1511425"/>
            <a:ext cx="3435000" cy="2875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600"/>
              </a:spcBef>
              <a:spcAft>
                <a:spcPts val="0"/>
              </a:spcAft>
              <a:buNone/>
            </a:pPr>
            <a:r>
              <a:rPr b="1" lang="ja" sz="1200">
                <a:solidFill>
                  <a:srgbClr val="333333"/>
                </a:solidFill>
                <a:highlight>
                  <a:srgbClr val="FFFFFF"/>
                </a:highlight>
              </a:rPr>
              <a:t>■ ISMSの認証取得の概要</a:t>
            </a:r>
            <a:endParaRPr b="1" sz="1200">
              <a:solidFill>
                <a:srgbClr val="333333"/>
              </a:solidFill>
              <a:highlight>
                <a:srgbClr val="FFFFFF"/>
              </a:highlight>
            </a:endParaRPr>
          </a:p>
          <a:p>
            <a:pPr indent="0" lvl="0" marL="0" rtl="0" algn="l">
              <a:lnSpc>
                <a:spcPct val="150000"/>
              </a:lnSpc>
              <a:spcBef>
                <a:spcPts val="600"/>
              </a:spcBef>
              <a:spcAft>
                <a:spcPts val="0"/>
              </a:spcAft>
              <a:buNone/>
            </a:pPr>
            <a:r>
              <a:rPr lang="ja" sz="1200">
                <a:solidFill>
                  <a:srgbClr val="333333"/>
                </a:solidFill>
                <a:highlight>
                  <a:srgbClr val="FFFFFF"/>
                </a:highlight>
              </a:rPr>
              <a:t>登録事業者　：Yoom株式会社</a:t>
            </a:r>
            <a:endParaRPr sz="1200">
              <a:solidFill>
                <a:srgbClr val="333333"/>
              </a:solidFill>
              <a:highlight>
                <a:srgbClr val="FFFFFF"/>
              </a:highlight>
            </a:endParaRPr>
          </a:p>
          <a:p>
            <a:pPr indent="0" lvl="0" marL="0" rtl="0" algn="l">
              <a:lnSpc>
                <a:spcPct val="150000"/>
              </a:lnSpc>
              <a:spcBef>
                <a:spcPts val="600"/>
              </a:spcBef>
              <a:spcAft>
                <a:spcPts val="0"/>
              </a:spcAft>
              <a:buNone/>
            </a:pPr>
            <a:r>
              <a:rPr lang="ja" sz="1200">
                <a:solidFill>
                  <a:srgbClr val="333333"/>
                </a:solidFill>
                <a:highlight>
                  <a:srgbClr val="FFFFFF"/>
                </a:highlight>
              </a:rPr>
              <a:t>認証基準　　：ISO/IEC 27001:2022</a:t>
            </a:r>
            <a:endParaRPr sz="1200">
              <a:solidFill>
                <a:srgbClr val="333333"/>
              </a:solidFill>
              <a:highlight>
                <a:srgbClr val="FFFFFF"/>
              </a:highlight>
            </a:endParaRPr>
          </a:p>
          <a:p>
            <a:pPr indent="0" lvl="0" marL="0" rtl="0" algn="l">
              <a:lnSpc>
                <a:spcPct val="150000"/>
              </a:lnSpc>
              <a:spcBef>
                <a:spcPts val="600"/>
              </a:spcBef>
              <a:spcAft>
                <a:spcPts val="0"/>
              </a:spcAft>
              <a:buNone/>
            </a:pPr>
            <a:r>
              <a:rPr lang="ja" sz="1200">
                <a:solidFill>
                  <a:srgbClr val="333333"/>
                </a:solidFill>
                <a:highlight>
                  <a:srgbClr val="FFFFFF"/>
                </a:highlight>
              </a:rPr>
              <a:t>認証登録番号：JP23/00000404</a:t>
            </a:r>
            <a:endParaRPr sz="1200">
              <a:solidFill>
                <a:srgbClr val="333333"/>
              </a:solidFill>
              <a:highlight>
                <a:srgbClr val="FFFFFF"/>
              </a:highlight>
            </a:endParaRPr>
          </a:p>
          <a:p>
            <a:pPr indent="0" lvl="0" marL="0" rtl="0" algn="l">
              <a:lnSpc>
                <a:spcPct val="150000"/>
              </a:lnSpc>
              <a:spcBef>
                <a:spcPts val="600"/>
              </a:spcBef>
              <a:spcAft>
                <a:spcPts val="0"/>
              </a:spcAft>
              <a:buNone/>
            </a:pPr>
            <a:r>
              <a:rPr lang="ja" sz="1200">
                <a:solidFill>
                  <a:srgbClr val="333333"/>
                </a:solidFill>
                <a:highlight>
                  <a:srgbClr val="FFFFFF"/>
                </a:highlight>
              </a:rPr>
              <a:t>認証登録日　：2023年10月22日</a:t>
            </a:r>
            <a:endParaRPr sz="1200">
              <a:solidFill>
                <a:srgbClr val="333333"/>
              </a:solidFill>
              <a:highlight>
                <a:srgbClr val="FFFFFF"/>
              </a:highlight>
            </a:endParaRPr>
          </a:p>
          <a:p>
            <a:pPr indent="0" lvl="0" marL="0" rtl="0" algn="l">
              <a:lnSpc>
                <a:spcPct val="115000"/>
              </a:lnSpc>
              <a:spcBef>
                <a:spcPts val="600"/>
              </a:spcBef>
              <a:spcAft>
                <a:spcPts val="0"/>
              </a:spcAft>
              <a:buNone/>
            </a:pPr>
            <a:r>
              <a:rPr lang="ja" sz="1200">
                <a:solidFill>
                  <a:srgbClr val="333333"/>
                </a:solidFill>
                <a:highlight>
                  <a:srgbClr val="FFFFFF"/>
                </a:highlight>
              </a:rPr>
              <a:t>認証登録範囲：SaaS型アプリケーション </a:t>
            </a:r>
            <a:endParaRPr sz="1200">
              <a:solidFill>
                <a:srgbClr val="333333"/>
              </a:solidFill>
              <a:highlight>
                <a:srgbClr val="FFFFFF"/>
              </a:highlight>
            </a:endParaRPr>
          </a:p>
          <a:p>
            <a:pPr indent="0" lvl="0" marL="0" rtl="0" algn="l">
              <a:lnSpc>
                <a:spcPct val="150000"/>
              </a:lnSpc>
              <a:spcBef>
                <a:spcPts val="600"/>
              </a:spcBef>
              <a:spcAft>
                <a:spcPts val="0"/>
              </a:spcAft>
              <a:buNone/>
            </a:pPr>
            <a:r>
              <a:rPr lang="ja" sz="1200">
                <a:solidFill>
                  <a:srgbClr val="333333"/>
                </a:solidFill>
                <a:highlight>
                  <a:srgbClr val="FFFFFF"/>
                </a:highlight>
              </a:rPr>
              <a:t>　　　　　　　Yoomシリーズの運用開発業務</a:t>
            </a:r>
            <a:endParaRPr sz="1200">
              <a:solidFill>
                <a:srgbClr val="333333"/>
              </a:solidFill>
              <a:highlight>
                <a:srgbClr val="FFFFFF"/>
              </a:highlight>
            </a:endParaRPr>
          </a:p>
          <a:p>
            <a:pPr indent="0" lvl="0" marL="0" rtl="0" algn="l">
              <a:lnSpc>
                <a:spcPct val="150000"/>
              </a:lnSpc>
              <a:spcBef>
                <a:spcPts val="600"/>
              </a:spcBef>
              <a:spcAft>
                <a:spcPts val="600"/>
              </a:spcAft>
              <a:buNone/>
            </a:pPr>
            <a:r>
              <a:rPr lang="ja" sz="1200">
                <a:solidFill>
                  <a:srgbClr val="333333"/>
                </a:solidFill>
                <a:highlight>
                  <a:srgbClr val="FFFFFF"/>
                </a:highlight>
              </a:rPr>
              <a:t>認証機関　　：SGSジャパン株式会社</a:t>
            </a:r>
            <a:r>
              <a:rPr b="1" lang="ja" sz="1200">
                <a:solidFill>
                  <a:srgbClr val="333333"/>
                </a:solidFill>
                <a:highlight>
                  <a:srgbClr val="FFFFFF"/>
                </a:highlight>
              </a:rPr>
              <a:t> </a:t>
            </a:r>
            <a:endParaRPr b="1" sz="1200">
              <a:solidFill>
                <a:srgbClr val="333333"/>
              </a:solidFill>
              <a:highlight>
                <a:srgbClr val="FFFFFF"/>
              </a:highlight>
            </a:endParaRPr>
          </a:p>
        </p:txBody>
      </p:sp>
      <p:pic>
        <p:nvPicPr>
          <p:cNvPr id="1111" name="Google Shape;1111;p62"/>
          <p:cNvPicPr preferRelativeResize="0"/>
          <p:nvPr/>
        </p:nvPicPr>
        <p:blipFill>
          <a:blip r:embed="rId3">
            <a:alphaModFix/>
          </a:blip>
          <a:stretch>
            <a:fillRect/>
          </a:stretch>
        </p:blipFill>
        <p:spPr>
          <a:xfrm>
            <a:off x="4170325" y="1758573"/>
            <a:ext cx="4535025" cy="2380901"/>
          </a:xfrm>
          <a:prstGeom prst="rect">
            <a:avLst/>
          </a:prstGeom>
          <a:noFill/>
          <a:ln>
            <a:noFill/>
          </a:ln>
        </p:spPr>
      </p:pic>
      <p:sp>
        <p:nvSpPr>
          <p:cNvPr id="1112" name="Google Shape;1112;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
        <p:nvSpPr>
          <p:cNvPr id="1118" name="Google Shape;1118;p63"/>
          <p:cNvSpPr/>
          <p:nvPr/>
        </p:nvSpPr>
        <p:spPr>
          <a:xfrm>
            <a:off x="25" y="0"/>
            <a:ext cx="9190200" cy="5152800"/>
          </a:xfrm>
          <a:prstGeom prst="rect">
            <a:avLst/>
          </a:prstGeom>
          <a:gradFill>
            <a:gsLst>
              <a:gs pos="0">
                <a:srgbClr val="2CD6C2"/>
              </a:gs>
              <a:gs pos="100000">
                <a:srgbClr val="09B6F0"/>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3"/>
          <p:cNvSpPr txBox="1"/>
          <p:nvPr/>
        </p:nvSpPr>
        <p:spPr>
          <a:xfrm>
            <a:off x="-53537" y="4631438"/>
            <a:ext cx="9297300" cy="677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ja" sz="1300">
                <a:solidFill>
                  <a:srgbClr val="FFFFFF"/>
                </a:solidFill>
                <a:latin typeface="Calibri"/>
                <a:ea typeface="Calibri"/>
                <a:cs typeface="Calibri"/>
                <a:sym typeface="Calibri"/>
              </a:rPr>
              <a:t>©︎Yoom Inc.</a:t>
            </a:r>
            <a:endParaRPr sz="1300">
              <a:solidFill>
                <a:srgbClr val="FFFFFF"/>
              </a:solidFill>
              <a:latin typeface="Calibri"/>
              <a:ea typeface="Calibri"/>
              <a:cs typeface="Calibri"/>
              <a:sym typeface="Calibri"/>
            </a:endParaRPr>
          </a:p>
        </p:txBody>
      </p:sp>
      <p:pic>
        <p:nvPicPr>
          <p:cNvPr id="1120" name="Google Shape;1120;p63"/>
          <p:cNvPicPr preferRelativeResize="0"/>
          <p:nvPr/>
        </p:nvPicPr>
        <p:blipFill rotWithShape="1">
          <a:blip r:embed="rId3">
            <a:alphaModFix/>
          </a:blip>
          <a:srcRect b="0" l="0" r="76113" t="0"/>
          <a:stretch/>
        </p:blipFill>
        <p:spPr>
          <a:xfrm>
            <a:off x="4235212" y="2061975"/>
            <a:ext cx="673574" cy="790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p:nvPr/>
        </p:nvSpPr>
        <p:spPr>
          <a:xfrm>
            <a:off x="519125" y="1744225"/>
            <a:ext cx="8096400" cy="2666400"/>
          </a:xfrm>
          <a:prstGeom prst="roundRect">
            <a:avLst>
              <a:gd fmla="val 16667" name="adj"/>
            </a:avLst>
          </a:prstGeom>
          <a:solidFill>
            <a:srgbClr val="F7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1"/>
          <p:cNvSpPr txBox="1"/>
          <p:nvPr/>
        </p:nvSpPr>
        <p:spPr>
          <a:xfrm>
            <a:off x="1138775" y="435900"/>
            <a:ext cx="69120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一連の業務フローを自動化するフローボット機能</a:t>
            </a:r>
            <a:endParaRPr b="1" sz="2400">
              <a:solidFill>
                <a:srgbClr val="00C7BE"/>
              </a:solidFill>
              <a:latin typeface="Calibri"/>
              <a:ea typeface="Calibri"/>
              <a:cs typeface="Calibri"/>
              <a:sym typeface="Calibri"/>
            </a:endParaRPr>
          </a:p>
        </p:txBody>
      </p:sp>
      <p:sp>
        <p:nvSpPr>
          <p:cNvPr id="118" name="Google Shape;118;p21"/>
          <p:cNvSpPr txBox="1"/>
          <p:nvPr/>
        </p:nvSpPr>
        <p:spPr>
          <a:xfrm>
            <a:off x="515175" y="959828"/>
            <a:ext cx="8066100" cy="6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ja" sz="1300">
                <a:solidFill>
                  <a:srgbClr val="434343"/>
                </a:solidFill>
              </a:rPr>
              <a:t>ワークフローを自動的に進行するフローボットを作成し、</a:t>
            </a:r>
            <a:endParaRPr b="1" sz="1300">
              <a:solidFill>
                <a:srgbClr val="434343"/>
              </a:solidFill>
            </a:endParaRPr>
          </a:p>
          <a:p>
            <a:pPr indent="0" lvl="0" marL="0" rtl="0" algn="ctr">
              <a:lnSpc>
                <a:spcPct val="115000"/>
              </a:lnSpc>
              <a:spcBef>
                <a:spcPts val="0"/>
              </a:spcBef>
              <a:spcAft>
                <a:spcPts val="0"/>
              </a:spcAft>
              <a:buClr>
                <a:schemeClr val="dk1"/>
              </a:buClr>
              <a:buSzPts val="1100"/>
              <a:buFont typeface="Arial"/>
              <a:buNone/>
            </a:pPr>
            <a:r>
              <a:rPr b="1" lang="ja" sz="1300">
                <a:solidFill>
                  <a:srgbClr val="434343"/>
                </a:solidFill>
              </a:rPr>
              <a:t>人・システム・AIを連携した一連の業務フローを自動化します。</a:t>
            </a:r>
            <a:endParaRPr b="1">
              <a:solidFill>
                <a:srgbClr val="434343"/>
              </a:solidFill>
            </a:endParaRPr>
          </a:p>
        </p:txBody>
      </p:sp>
      <p:sp>
        <p:nvSpPr>
          <p:cNvPr id="119" name="Google Shape;119;p21"/>
          <p:cNvSpPr/>
          <p:nvPr/>
        </p:nvSpPr>
        <p:spPr>
          <a:xfrm>
            <a:off x="6073568" y="2733940"/>
            <a:ext cx="696900" cy="6969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1"/>
          <p:cNvSpPr/>
          <p:nvPr/>
        </p:nvSpPr>
        <p:spPr>
          <a:xfrm>
            <a:off x="3626524" y="2735572"/>
            <a:ext cx="696900" cy="6969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1"/>
          <p:cNvSpPr/>
          <p:nvPr/>
        </p:nvSpPr>
        <p:spPr>
          <a:xfrm>
            <a:off x="4865974" y="2733947"/>
            <a:ext cx="696900" cy="6969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 name="Google Shape;122;p21"/>
          <p:cNvCxnSpPr>
            <a:stCxn id="121" idx="1"/>
            <a:endCxn id="120" idx="3"/>
          </p:cNvCxnSpPr>
          <p:nvPr/>
        </p:nvCxnSpPr>
        <p:spPr>
          <a:xfrm flipH="1">
            <a:off x="4323574" y="3082397"/>
            <a:ext cx="542400" cy="1500"/>
          </a:xfrm>
          <a:prstGeom prst="curvedConnector3">
            <a:avLst>
              <a:gd fmla="val 50014" name="adj1"/>
            </a:avLst>
          </a:prstGeom>
          <a:noFill/>
          <a:ln cap="flat" cmpd="sng" w="9525">
            <a:solidFill>
              <a:srgbClr val="B7B7B7"/>
            </a:solidFill>
            <a:prstDash val="dash"/>
            <a:round/>
            <a:headEnd len="med" w="med" type="none"/>
            <a:tailEnd len="med" w="med" type="none"/>
          </a:ln>
        </p:spPr>
      </p:cxnSp>
      <p:cxnSp>
        <p:nvCxnSpPr>
          <p:cNvPr id="123" name="Google Shape;123;p21"/>
          <p:cNvCxnSpPr>
            <a:stCxn id="119" idx="1"/>
            <a:endCxn id="121" idx="3"/>
          </p:cNvCxnSpPr>
          <p:nvPr/>
        </p:nvCxnSpPr>
        <p:spPr>
          <a:xfrm flipH="1">
            <a:off x="5562968" y="3082390"/>
            <a:ext cx="510600" cy="600"/>
          </a:xfrm>
          <a:prstGeom prst="curvedConnector3">
            <a:avLst>
              <a:gd fmla="val 50009" name="adj1"/>
            </a:avLst>
          </a:prstGeom>
          <a:noFill/>
          <a:ln cap="flat" cmpd="sng" w="9525">
            <a:solidFill>
              <a:srgbClr val="B7B7B7"/>
            </a:solidFill>
            <a:prstDash val="dash"/>
            <a:round/>
            <a:headEnd len="med" w="med" type="none"/>
            <a:tailEnd len="med" w="med" type="none"/>
          </a:ln>
        </p:spPr>
      </p:cxnSp>
      <p:sp>
        <p:nvSpPr>
          <p:cNvPr id="124" name="Google Shape;124;p21"/>
          <p:cNvSpPr txBox="1"/>
          <p:nvPr/>
        </p:nvSpPr>
        <p:spPr>
          <a:xfrm>
            <a:off x="3369852" y="3613953"/>
            <a:ext cx="12924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1000">
                <a:solidFill>
                  <a:schemeClr val="dk1"/>
                </a:solidFill>
                <a:latin typeface="Calibri"/>
                <a:ea typeface="Calibri"/>
                <a:cs typeface="Calibri"/>
                <a:sym typeface="Calibri"/>
              </a:rPr>
              <a:t>請求情報から</a:t>
            </a:r>
            <a:endParaRPr b="1" sz="1000">
              <a:solidFill>
                <a:schemeClr val="dk1"/>
              </a:solidFill>
              <a:latin typeface="Calibri"/>
              <a:ea typeface="Calibri"/>
              <a:cs typeface="Calibri"/>
              <a:sym typeface="Calibri"/>
            </a:endParaRPr>
          </a:p>
          <a:p>
            <a:pPr indent="0" lvl="0" marL="0" rtl="0" algn="ctr">
              <a:spcBef>
                <a:spcPts val="0"/>
              </a:spcBef>
              <a:spcAft>
                <a:spcPts val="0"/>
              </a:spcAft>
              <a:buNone/>
            </a:pPr>
            <a:r>
              <a:rPr b="1" lang="ja" sz="1000">
                <a:solidFill>
                  <a:schemeClr val="dk1"/>
                </a:solidFill>
                <a:latin typeface="Calibri"/>
                <a:ea typeface="Calibri"/>
                <a:cs typeface="Calibri"/>
                <a:sym typeface="Calibri"/>
              </a:rPr>
              <a:t>勘定科目を判別</a:t>
            </a:r>
            <a:endParaRPr b="1" sz="1000">
              <a:latin typeface="Calibri"/>
              <a:ea typeface="Calibri"/>
              <a:cs typeface="Calibri"/>
              <a:sym typeface="Calibri"/>
            </a:endParaRPr>
          </a:p>
        </p:txBody>
      </p:sp>
      <p:sp>
        <p:nvSpPr>
          <p:cNvPr id="125" name="Google Shape;125;p21"/>
          <p:cNvSpPr txBox="1"/>
          <p:nvPr/>
        </p:nvSpPr>
        <p:spPr>
          <a:xfrm>
            <a:off x="4601803" y="3613953"/>
            <a:ext cx="12924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1000">
                <a:solidFill>
                  <a:schemeClr val="dk1"/>
                </a:solidFill>
                <a:latin typeface="Calibri"/>
                <a:ea typeface="Calibri"/>
                <a:cs typeface="Calibri"/>
                <a:sym typeface="Calibri"/>
              </a:rPr>
              <a:t>担当者が</a:t>
            </a:r>
            <a:endParaRPr b="1" sz="1000">
              <a:solidFill>
                <a:schemeClr val="dk1"/>
              </a:solidFill>
              <a:latin typeface="Calibri"/>
              <a:ea typeface="Calibri"/>
              <a:cs typeface="Calibri"/>
              <a:sym typeface="Calibri"/>
            </a:endParaRPr>
          </a:p>
          <a:p>
            <a:pPr indent="0" lvl="0" marL="0" rtl="0" algn="ctr">
              <a:spcBef>
                <a:spcPts val="0"/>
              </a:spcBef>
              <a:spcAft>
                <a:spcPts val="0"/>
              </a:spcAft>
              <a:buNone/>
            </a:pPr>
            <a:r>
              <a:rPr b="1" lang="ja" sz="1000">
                <a:solidFill>
                  <a:schemeClr val="dk1"/>
                </a:solidFill>
                <a:latin typeface="Calibri"/>
                <a:ea typeface="Calibri"/>
                <a:cs typeface="Calibri"/>
                <a:sym typeface="Calibri"/>
              </a:rPr>
              <a:t>内容を確認</a:t>
            </a:r>
            <a:endParaRPr b="1" sz="1000">
              <a:latin typeface="Calibri"/>
              <a:ea typeface="Calibri"/>
              <a:cs typeface="Calibri"/>
              <a:sym typeface="Calibri"/>
            </a:endParaRPr>
          </a:p>
        </p:txBody>
      </p:sp>
      <p:sp>
        <p:nvSpPr>
          <p:cNvPr id="126" name="Google Shape;126;p21"/>
          <p:cNvSpPr txBox="1"/>
          <p:nvPr/>
        </p:nvSpPr>
        <p:spPr>
          <a:xfrm>
            <a:off x="5868375" y="3649503"/>
            <a:ext cx="1292400" cy="3936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1000">
                <a:solidFill>
                  <a:schemeClr val="dk1"/>
                </a:solidFill>
                <a:latin typeface="Calibri"/>
                <a:ea typeface="Calibri"/>
                <a:cs typeface="Calibri"/>
                <a:sym typeface="Calibri"/>
              </a:rPr>
              <a:t>自社システムへ</a:t>
            </a:r>
            <a:endParaRPr b="1" sz="1000">
              <a:solidFill>
                <a:schemeClr val="dk1"/>
              </a:solidFill>
              <a:latin typeface="Calibri"/>
              <a:ea typeface="Calibri"/>
              <a:cs typeface="Calibri"/>
              <a:sym typeface="Calibri"/>
            </a:endParaRPr>
          </a:p>
          <a:p>
            <a:pPr indent="0" lvl="0" marL="0" rtl="0" algn="ctr">
              <a:spcBef>
                <a:spcPts val="0"/>
              </a:spcBef>
              <a:spcAft>
                <a:spcPts val="0"/>
              </a:spcAft>
              <a:buNone/>
            </a:pPr>
            <a:r>
              <a:rPr b="1" lang="ja" sz="1000">
                <a:solidFill>
                  <a:schemeClr val="dk1"/>
                </a:solidFill>
                <a:latin typeface="Calibri"/>
                <a:ea typeface="Calibri"/>
                <a:cs typeface="Calibri"/>
                <a:sym typeface="Calibri"/>
              </a:rPr>
              <a:t>情報を登録</a:t>
            </a:r>
            <a:endParaRPr b="1" sz="1000">
              <a:solidFill>
                <a:schemeClr val="dk1"/>
              </a:solidFill>
              <a:latin typeface="Calibri"/>
              <a:ea typeface="Calibri"/>
              <a:cs typeface="Calibri"/>
              <a:sym typeface="Calibri"/>
            </a:endParaRPr>
          </a:p>
        </p:txBody>
      </p:sp>
      <p:sp>
        <p:nvSpPr>
          <p:cNvPr id="127" name="Google Shape;127;p21"/>
          <p:cNvSpPr txBox="1"/>
          <p:nvPr/>
        </p:nvSpPr>
        <p:spPr>
          <a:xfrm>
            <a:off x="2071615" y="3613953"/>
            <a:ext cx="12924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1000">
                <a:solidFill>
                  <a:schemeClr val="dk1"/>
                </a:solidFill>
                <a:latin typeface="Calibri"/>
                <a:ea typeface="Calibri"/>
                <a:cs typeface="Calibri"/>
                <a:sym typeface="Calibri"/>
              </a:rPr>
              <a:t>OCRで請求書を</a:t>
            </a:r>
            <a:endParaRPr b="1" sz="1000">
              <a:solidFill>
                <a:schemeClr val="dk1"/>
              </a:solidFill>
              <a:latin typeface="Calibri"/>
              <a:ea typeface="Calibri"/>
              <a:cs typeface="Calibri"/>
              <a:sym typeface="Calibri"/>
            </a:endParaRPr>
          </a:p>
          <a:p>
            <a:pPr indent="0" lvl="0" marL="0" rtl="0" algn="ctr">
              <a:spcBef>
                <a:spcPts val="0"/>
              </a:spcBef>
              <a:spcAft>
                <a:spcPts val="0"/>
              </a:spcAft>
              <a:buNone/>
            </a:pPr>
            <a:r>
              <a:rPr b="1" lang="ja" sz="1000">
                <a:solidFill>
                  <a:schemeClr val="dk1"/>
                </a:solidFill>
                <a:latin typeface="Calibri"/>
                <a:ea typeface="Calibri"/>
                <a:cs typeface="Calibri"/>
                <a:sym typeface="Calibri"/>
              </a:rPr>
              <a:t>読み取り</a:t>
            </a:r>
            <a:endParaRPr b="1" sz="1000">
              <a:latin typeface="Calibri"/>
              <a:ea typeface="Calibri"/>
              <a:cs typeface="Calibri"/>
              <a:sym typeface="Calibri"/>
            </a:endParaRPr>
          </a:p>
        </p:txBody>
      </p:sp>
      <p:sp>
        <p:nvSpPr>
          <p:cNvPr id="128" name="Google Shape;128;p21"/>
          <p:cNvSpPr/>
          <p:nvPr/>
        </p:nvSpPr>
        <p:spPr>
          <a:xfrm>
            <a:off x="2386687" y="2735259"/>
            <a:ext cx="696900" cy="6969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21"/>
          <p:cNvCxnSpPr>
            <a:stCxn id="120" idx="1"/>
            <a:endCxn id="128" idx="3"/>
          </p:cNvCxnSpPr>
          <p:nvPr/>
        </p:nvCxnSpPr>
        <p:spPr>
          <a:xfrm rot="10800000">
            <a:off x="3083524" y="3083722"/>
            <a:ext cx="543000" cy="300"/>
          </a:xfrm>
          <a:prstGeom prst="straightConnector1">
            <a:avLst/>
          </a:prstGeom>
          <a:noFill/>
          <a:ln cap="flat" cmpd="sng" w="9525">
            <a:solidFill>
              <a:srgbClr val="B7B7B7"/>
            </a:solidFill>
            <a:prstDash val="dash"/>
            <a:round/>
            <a:headEnd len="med" w="med" type="none"/>
            <a:tailEnd len="med" w="med" type="none"/>
          </a:ln>
        </p:spPr>
      </p:cxnSp>
      <p:sp>
        <p:nvSpPr>
          <p:cNvPr id="130" name="Google Shape;130;p21"/>
          <p:cNvSpPr/>
          <p:nvPr/>
        </p:nvSpPr>
        <p:spPr>
          <a:xfrm>
            <a:off x="1164024" y="2735247"/>
            <a:ext cx="696900" cy="6969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1"/>
          <p:cNvSpPr txBox="1"/>
          <p:nvPr/>
        </p:nvSpPr>
        <p:spPr>
          <a:xfrm>
            <a:off x="871323" y="3613953"/>
            <a:ext cx="12924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1000">
                <a:solidFill>
                  <a:schemeClr val="dk1"/>
                </a:solidFill>
                <a:latin typeface="Calibri"/>
                <a:ea typeface="Calibri"/>
                <a:cs typeface="Calibri"/>
                <a:sym typeface="Calibri"/>
              </a:rPr>
              <a:t>メールで請求書を受け取ったら</a:t>
            </a:r>
            <a:endParaRPr b="1" sz="1000">
              <a:solidFill>
                <a:schemeClr val="dk1"/>
              </a:solidFill>
              <a:latin typeface="Calibri"/>
              <a:ea typeface="Calibri"/>
              <a:cs typeface="Calibri"/>
              <a:sym typeface="Calibri"/>
            </a:endParaRPr>
          </a:p>
        </p:txBody>
      </p:sp>
      <p:cxnSp>
        <p:nvCxnSpPr>
          <p:cNvPr id="132" name="Google Shape;132;p21"/>
          <p:cNvCxnSpPr>
            <a:stCxn id="128" idx="1"/>
            <a:endCxn id="130" idx="3"/>
          </p:cNvCxnSpPr>
          <p:nvPr/>
        </p:nvCxnSpPr>
        <p:spPr>
          <a:xfrm flipH="1">
            <a:off x="1860787" y="3083709"/>
            <a:ext cx="525900" cy="600"/>
          </a:xfrm>
          <a:prstGeom prst="curvedConnector3">
            <a:avLst>
              <a:gd fmla="val 49987" name="adj1"/>
            </a:avLst>
          </a:prstGeom>
          <a:noFill/>
          <a:ln cap="flat" cmpd="sng" w="9525">
            <a:solidFill>
              <a:srgbClr val="B7B7B7"/>
            </a:solidFill>
            <a:prstDash val="dash"/>
            <a:round/>
            <a:headEnd len="med" w="med" type="none"/>
            <a:tailEnd len="med" w="med" type="none"/>
          </a:ln>
        </p:spPr>
      </p:cxnSp>
      <p:pic>
        <p:nvPicPr>
          <p:cNvPr id="133" name="Google Shape;133;p21"/>
          <p:cNvPicPr preferRelativeResize="0"/>
          <p:nvPr/>
        </p:nvPicPr>
        <p:blipFill>
          <a:blip r:embed="rId3">
            <a:alphaModFix/>
          </a:blip>
          <a:stretch>
            <a:fillRect/>
          </a:stretch>
        </p:blipFill>
        <p:spPr>
          <a:xfrm>
            <a:off x="3757213" y="2863200"/>
            <a:ext cx="435600" cy="442250"/>
          </a:xfrm>
          <a:prstGeom prst="rect">
            <a:avLst/>
          </a:prstGeom>
          <a:solidFill>
            <a:srgbClr val="F7FBFB"/>
          </a:solidFill>
          <a:ln>
            <a:noFill/>
          </a:ln>
        </p:spPr>
      </p:pic>
      <p:pic>
        <p:nvPicPr>
          <p:cNvPr id="134" name="Google Shape;134;p21"/>
          <p:cNvPicPr preferRelativeResize="0"/>
          <p:nvPr/>
        </p:nvPicPr>
        <p:blipFill>
          <a:blip r:embed="rId4">
            <a:alphaModFix/>
          </a:blip>
          <a:stretch>
            <a:fillRect/>
          </a:stretch>
        </p:blipFill>
        <p:spPr>
          <a:xfrm>
            <a:off x="2529973" y="2873839"/>
            <a:ext cx="410400" cy="420329"/>
          </a:xfrm>
          <a:prstGeom prst="rect">
            <a:avLst/>
          </a:prstGeom>
          <a:noFill/>
          <a:ln>
            <a:noFill/>
          </a:ln>
        </p:spPr>
      </p:pic>
      <p:sp>
        <p:nvSpPr>
          <p:cNvPr id="135" name="Google Shape;135;p21"/>
          <p:cNvSpPr/>
          <p:nvPr/>
        </p:nvSpPr>
        <p:spPr>
          <a:xfrm>
            <a:off x="7281149" y="2733959"/>
            <a:ext cx="696900" cy="6969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1"/>
          <p:cNvPicPr preferRelativeResize="0"/>
          <p:nvPr/>
        </p:nvPicPr>
        <p:blipFill>
          <a:blip r:embed="rId5">
            <a:alphaModFix/>
          </a:blip>
          <a:stretch>
            <a:fillRect/>
          </a:stretch>
        </p:blipFill>
        <p:spPr>
          <a:xfrm>
            <a:off x="7446189" y="2900589"/>
            <a:ext cx="363600" cy="363600"/>
          </a:xfrm>
          <a:prstGeom prst="rect">
            <a:avLst/>
          </a:prstGeom>
          <a:noFill/>
          <a:ln cap="flat" cmpd="sng" w="9525">
            <a:solidFill>
              <a:schemeClr val="lt1"/>
            </a:solidFill>
            <a:prstDash val="solid"/>
            <a:round/>
            <a:headEnd len="sm" w="sm" type="none"/>
            <a:tailEnd len="sm" w="sm" type="none"/>
          </a:ln>
        </p:spPr>
      </p:pic>
      <p:sp>
        <p:nvSpPr>
          <p:cNvPr id="137" name="Google Shape;137;p21"/>
          <p:cNvSpPr txBox="1"/>
          <p:nvPr/>
        </p:nvSpPr>
        <p:spPr>
          <a:xfrm>
            <a:off x="7087600" y="3649503"/>
            <a:ext cx="1292400" cy="3936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1000">
                <a:solidFill>
                  <a:schemeClr val="dk1"/>
                </a:solidFill>
                <a:latin typeface="Calibri"/>
                <a:ea typeface="Calibri"/>
                <a:cs typeface="Calibri"/>
                <a:sym typeface="Calibri"/>
              </a:rPr>
              <a:t>請求書ファイルをフォルダへ格納</a:t>
            </a:r>
            <a:endParaRPr b="1" sz="1000">
              <a:solidFill>
                <a:schemeClr val="dk1"/>
              </a:solidFill>
              <a:latin typeface="Calibri"/>
              <a:ea typeface="Calibri"/>
              <a:cs typeface="Calibri"/>
              <a:sym typeface="Calibri"/>
            </a:endParaRPr>
          </a:p>
        </p:txBody>
      </p:sp>
      <p:cxnSp>
        <p:nvCxnSpPr>
          <p:cNvPr id="138" name="Google Shape;138;p21"/>
          <p:cNvCxnSpPr>
            <a:stCxn id="135" idx="1"/>
            <a:endCxn id="119" idx="3"/>
          </p:cNvCxnSpPr>
          <p:nvPr/>
        </p:nvCxnSpPr>
        <p:spPr>
          <a:xfrm rot="10800000">
            <a:off x="6770549" y="3082409"/>
            <a:ext cx="510600" cy="0"/>
          </a:xfrm>
          <a:prstGeom prst="straightConnector1">
            <a:avLst/>
          </a:prstGeom>
          <a:noFill/>
          <a:ln cap="flat" cmpd="sng" w="9525">
            <a:solidFill>
              <a:srgbClr val="B7B7B7"/>
            </a:solidFill>
            <a:prstDash val="dash"/>
            <a:round/>
            <a:headEnd len="med" w="med" type="none"/>
            <a:tailEnd len="med" w="med" type="none"/>
          </a:ln>
        </p:spPr>
      </p:cxnSp>
      <p:pic>
        <p:nvPicPr>
          <p:cNvPr id="139" name="Google Shape;139;p21"/>
          <p:cNvPicPr preferRelativeResize="0"/>
          <p:nvPr/>
        </p:nvPicPr>
        <p:blipFill>
          <a:blip r:embed="rId6">
            <a:alphaModFix/>
          </a:blip>
          <a:stretch>
            <a:fillRect/>
          </a:stretch>
        </p:blipFill>
        <p:spPr>
          <a:xfrm>
            <a:off x="6209625" y="2869975"/>
            <a:ext cx="424800" cy="424800"/>
          </a:xfrm>
          <a:prstGeom prst="rect">
            <a:avLst/>
          </a:prstGeom>
          <a:noFill/>
          <a:ln>
            <a:noFill/>
          </a:ln>
        </p:spPr>
      </p:pic>
      <p:pic>
        <p:nvPicPr>
          <p:cNvPr id="140" name="Google Shape;140;p21"/>
          <p:cNvPicPr preferRelativeResize="0"/>
          <p:nvPr/>
        </p:nvPicPr>
        <p:blipFill>
          <a:blip r:embed="rId7">
            <a:alphaModFix/>
          </a:blip>
          <a:stretch>
            <a:fillRect/>
          </a:stretch>
        </p:blipFill>
        <p:spPr>
          <a:xfrm>
            <a:off x="5012842" y="2876851"/>
            <a:ext cx="403200" cy="411106"/>
          </a:xfrm>
          <a:prstGeom prst="rect">
            <a:avLst/>
          </a:prstGeom>
          <a:noFill/>
          <a:ln>
            <a:noFill/>
          </a:ln>
        </p:spPr>
      </p:pic>
      <p:sp>
        <p:nvSpPr>
          <p:cNvPr id="141" name="Google Shape;141;p21"/>
          <p:cNvSpPr/>
          <p:nvPr/>
        </p:nvSpPr>
        <p:spPr>
          <a:xfrm>
            <a:off x="2388275" y="2225225"/>
            <a:ext cx="696900" cy="289500"/>
          </a:xfrm>
          <a:prstGeom prst="roundRect">
            <a:avLst>
              <a:gd fmla="val 39213" name="adj"/>
            </a:avLst>
          </a:prstGeom>
          <a:gradFill>
            <a:gsLst>
              <a:gs pos="0">
                <a:srgbClr val="2CD6C2"/>
              </a:gs>
              <a:gs pos="100000">
                <a:srgbClr val="09B6F0"/>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300">
                <a:solidFill>
                  <a:schemeClr val="lt1"/>
                </a:solidFill>
              </a:rPr>
              <a:t>OCR</a:t>
            </a:r>
            <a:endParaRPr b="1" sz="1300">
              <a:solidFill>
                <a:schemeClr val="lt1"/>
              </a:solidFill>
            </a:endParaRPr>
          </a:p>
        </p:txBody>
      </p:sp>
      <p:sp>
        <p:nvSpPr>
          <p:cNvPr id="142" name="Google Shape;142;p21"/>
          <p:cNvSpPr/>
          <p:nvPr/>
        </p:nvSpPr>
        <p:spPr>
          <a:xfrm>
            <a:off x="3607475" y="2225225"/>
            <a:ext cx="696900" cy="289500"/>
          </a:xfrm>
          <a:prstGeom prst="roundRect">
            <a:avLst>
              <a:gd fmla="val 39213" name="adj"/>
            </a:avLst>
          </a:prstGeom>
          <a:gradFill>
            <a:gsLst>
              <a:gs pos="0">
                <a:srgbClr val="2CD6C2"/>
              </a:gs>
              <a:gs pos="100000">
                <a:srgbClr val="09B6F0"/>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300">
                <a:solidFill>
                  <a:schemeClr val="lt1"/>
                </a:solidFill>
              </a:rPr>
              <a:t>AI</a:t>
            </a:r>
            <a:endParaRPr b="1" sz="1300">
              <a:solidFill>
                <a:schemeClr val="lt1"/>
              </a:solidFill>
            </a:endParaRPr>
          </a:p>
        </p:txBody>
      </p:sp>
      <p:sp>
        <p:nvSpPr>
          <p:cNvPr id="143" name="Google Shape;143;p21"/>
          <p:cNvSpPr/>
          <p:nvPr/>
        </p:nvSpPr>
        <p:spPr>
          <a:xfrm>
            <a:off x="4826675" y="2225225"/>
            <a:ext cx="696900" cy="289500"/>
          </a:xfrm>
          <a:prstGeom prst="roundRect">
            <a:avLst>
              <a:gd fmla="val 39213" name="adj"/>
            </a:avLst>
          </a:prstGeom>
          <a:gradFill>
            <a:gsLst>
              <a:gs pos="0">
                <a:srgbClr val="2CD6C2"/>
              </a:gs>
              <a:gs pos="100000">
                <a:srgbClr val="09B6F0"/>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300">
                <a:solidFill>
                  <a:schemeClr val="lt1"/>
                </a:solidFill>
              </a:rPr>
              <a:t>人</a:t>
            </a:r>
            <a:endParaRPr b="1" sz="1300">
              <a:solidFill>
                <a:schemeClr val="lt1"/>
              </a:solidFill>
            </a:endParaRPr>
          </a:p>
        </p:txBody>
      </p:sp>
      <p:sp>
        <p:nvSpPr>
          <p:cNvPr id="144" name="Google Shape;144;p21"/>
          <p:cNvSpPr/>
          <p:nvPr/>
        </p:nvSpPr>
        <p:spPr>
          <a:xfrm>
            <a:off x="6045875" y="2225225"/>
            <a:ext cx="696900" cy="289500"/>
          </a:xfrm>
          <a:prstGeom prst="roundRect">
            <a:avLst>
              <a:gd fmla="val 39213" name="adj"/>
            </a:avLst>
          </a:prstGeom>
          <a:gradFill>
            <a:gsLst>
              <a:gs pos="0">
                <a:srgbClr val="2CD6C2"/>
              </a:gs>
              <a:gs pos="100000">
                <a:srgbClr val="09B6F0"/>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300">
                <a:solidFill>
                  <a:schemeClr val="lt1"/>
                </a:solidFill>
              </a:rPr>
              <a:t>RPA</a:t>
            </a:r>
            <a:endParaRPr b="1" sz="1300">
              <a:solidFill>
                <a:schemeClr val="lt1"/>
              </a:solidFill>
            </a:endParaRPr>
          </a:p>
        </p:txBody>
      </p:sp>
      <p:sp>
        <p:nvSpPr>
          <p:cNvPr id="145" name="Google Shape;145;p21"/>
          <p:cNvSpPr/>
          <p:nvPr/>
        </p:nvSpPr>
        <p:spPr>
          <a:xfrm>
            <a:off x="7265075" y="2225225"/>
            <a:ext cx="696900" cy="289500"/>
          </a:xfrm>
          <a:prstGeom prst="roundRect">
            <a:avLst>
              <a:gd fmla="val 39213" name="adj"/>
            </a:avLst>
          </a:prstGeom>
          <a:gradFill>
            <a:gsLst>
              <a:gs pos="0">
                <a:srgbClr val="2CD6C2"/>
              </a:gs>
              <a:gs pos="100000">
                <a:srgbClr val="09B6F0"/>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300">
                <a:solidFill>
                  <a:schemeClr val="lt1"/>
                </a:solidFill>
              </a:rPr>
              <a:t>API</a:t>
            </a:r>
            <a:endParaRPr b="1" sz="1300">
              <a:solidFill>
                <a:schemeClr val="lt1"/>
              </a:solidFill>
            </a:endParaRPr>
          </a:p>
        </p:txBody>
      </p:sp>
      <p:pic>
        <p:nvPicPr>
          <p:cNvPr id="146" name="Google Shape;146;p21"/>
          <p:cNvPicPr preferRelativeResize="0"/>
          <p:nvPr/>
        </p:nvPicPr>
        <p:blipFill>
          <a:blip r:embed="rId8">
            <a:alphaModFix/>
          </a:blip>
          <a:stretch>
            <a:fillRect/>
          </a:stretch>
        </p:blipFill>
        <p:spPr>
          <a:xfrm>
            <a:off x="1317870" y="2884520"/>
            <a:ext cx="399600" cy="399600"/>
          </a:xfrm>
          <a:prstGeom prst="rect">
            <a:avLst/>
          </a:prstGeom>
          <a:noFill/>
          <a:ln>
            <a:noFill/>
          </a:ln>
        </p:spPr>
      </p:pic>
      <p:sp>
        <p:nvSpPr>
          <p:cNvPr id="147" name="Google Shape;147;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
        <p:nvSpPr>
          <p:cNvPr id="148" name="Google Shape;148;p21"/>
          <p:cNvSpPr/>
          <p:nvPr/>
        </p:nvSpPr>
        <p:spPr>
          <a:xfrm>
            <a:off x="7992075" y="150542"/>
            <a:ext cx="1016700" cy="2235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000">
                <a:solidFill>
                  <a:schemeClr val="lt1"/>
                </a:solidFill>
              </a:rPr>
              <a:t>フローボット</a:t>
            </a:r>
            <a:endParaRPr b="1" sz="10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nvSpPr>
        <p:spPr>
          <a:xfrm>
            <a:off x="1068750" y="272125"/>
            <a:ext cx="70065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様々なアクションを自動で実行</a:t>
            </a:r>
            <a:endParaRPr b="1" sz="2400">
              <a:solidFill>
                <a:srgbClr val="00C7BE"/>
              </a:solidFill>
              <a:latin typeface="Calibri"/>
              <a:ea typeface="Calibri"/>
              <a:cs typeface="Calibri"/>
              <a:sym typeface="Calibri"/>
            </a:endParaRPr>
          </a:p>
        </p:txBody>
      </p:sp>
      <p:sp>
        <p:nvSpPr>
          <p:cNvPr id="154" name="Google Shape;154;p22"/>
          <p:cNvSpPr txBox="1"/>
          <p:nvPr/>
        </p:nvSpPr>
        <p:spPr>
          <a:xfrm>
            <a:off x="517825" y="759848"/>
            <a:ext cx="8066100" cy="44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ja">
                <a:solidFill>
                  <a:srgbClr val="434343"/>
                </a:solidFill>
              </a:rPr>
              <a:t>API連携・RPA・AI・OCRなど、様々なアクションを自動で実行します。</a:t>
            </a:r>
            <a:endParaRPr b="1">
              <a:solidFill>
                <a:srgbClr val="434343"/>
              </a:solidFill>
            </a:endParaRPr>
          </a:p>
        </p:txBody>
      </p:sp>
      <p:sp>
        <p:nvSpPr>
          <p:cNvPr id="155" name="Google Shape;155;p22"/>
          <p:cNvSpPr/>
          <p:nvPr/>
        </p:nvSpPr>
        <p:spPr>
          <a:xfrm>
            <a:off x="2420419" y="2177193"/>
            <a:ext cx="2127000" cy="696000"/>
          </a:xfrm>
          <a:prstGeom prst="roundRect">
            <a:avLst>
              <a:gd fmla="val 10491"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2420419" y="1370834"/>
            <a:ext cx="2127000" cy="696000"/>
          </a:xfrm>
          <a:prstGeom prst="roundRect">
            <a:avLst>
              <a:gd fmla="val 10491"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txBox="1"/>
          <p:nvPr/>
        </p:nvSpPr>
        <p:spPr>
          <a:xfrm>
            <a:off x="2836956" y="1449418"/>
            <a:ext cx="1608000" cy="257100"/>
          </a:xfrm>
          <a:prstGeom prst="rect">
            <a:avLst/>
          </a:prstGeom>
          <a:noFill/>
          <a:ln>
            <a:noFill/>
          </a:ln>
        </p:spPr>
        <p:txBody>
          <a:bodyPr anchorCtr="0" anchor="ctr" bIns="91425" lIns="90000" spcFirstLastPara="1" rIns="91425" wrap="square" tIns="91425">
            <a:noAutofit/>
          </a:bodyPr>
          <a:lstStyle/>
          <a:p>
            <a:pPr indent="0" lvl="0" marL="0" rtl="0" algn="l">
              <a:spcBef>
                <a:spcPts val="0"/>
              </a:spcBef>
              <a:spcAft>
                <a:spcPts val="0"/>
              </a:spcAft>
              <a:buNone/>
            </a:pPr>
            <a:r>
              <a:rPr b="1" lang="ja" sz="900">
                <a:solidFill>
                  <a:schemeClr val="dk2"/>
                </a:solidFill>
                <a:latin typeface="Calibri"/>
                <a:ea typeface="Calibri"/>
                <a:cs typeface="Calibri"/>
                <a:sym typeface="Calibri"/>
              </a:rPr>
              <a:t>承認を依頼する</a:t>
            </a:r>
            <a:endParaRPr b="1" sz="900">
              <a:solidFill>
                <a:schemeClr val="dk2"/>
              </a:solidFill>
              <a:latin typeface="Calibri"/>
              <a:ea typeface="Calibri"/>
              <a:cs typeface="Calibri"/>
              <a:sym typeface="Calibri"/>
            </a:endParaRPr>
          </a:p>
        </p:txBody>
      </p:sp>
      <p:sp>
        <p:nvSpPr>
          <p:cNvPr id="158" name="Google Shape;158;p22"/>
          <p:cNvSpPr txBox="1"/>
          <p:nvPr/>
        </p:nvSpPr>
        <p:spPr>
          <a:xfrm>
            <a:off x="2511199" y="1666137"/>
            <a:ext cx="2103000" cy="408000"/>
          </a:xfrm>
          <a:prstGeom prst="rect">
            <a:avLst/>
          </a:prstGeom>
          <a:noFill/>
          <a:ln>
            <a:noFill/>
          </a:ln>
        </p:spPr>
        <p:txBody>
          <a:bodyPr anchorCtr="0" anchor="t" bIns="91425" lIns="90000" spcFirstLastPara="1" rIns="91425" wrap="square" tIns="91425">
            <a:noAutofit/>
          </a:bodyPr>
          <a:lstStyle/>
          <a:p>
            <a:pPr indent="0" lvl="0" marL="0" rtl="0" algn="l">
              <a:spcBef>
                <a:spcPts val="0"/>
              </a:spcBef>
              <a:spcAft>
                <a:spcPts val="0"/>
              </a:spcAft>
              <a:buNone/>
            </a:pPr>
            <a:r>
              <a:rPr lang="ja" sz="700">
                <a:solidFill>
                  <a:schemeClr val="dk1"/>
                </a:solidFill>
              </a:rPr>
              <a:t>担当者へ承認内容を通知し、</a:t>
            </a:r>
            <a:endParaRPr sz="700">
              <a:solidFill>
                <a:schemeClr val="dk1"/>
              </a:solidFill>
            </a:endParaRPr>
          </a:p>
          <a:p>
            <a:pPr indent="0" lvl="0" marL="0" rtl="0" algn="l">
              <a:spcBef>
                <a:spcPts val="0"/>
              </a:spcBef>
              <a:spcAft>
                <a:spcPts val="0"/>
              </a:spcAft>
              <a:buNone/>
            </a:pPr>
            <a:r>
              <a:rPr lang="ja" sz="700">
                <a:solidFill>
                  <a:schemeClr val="dk1"/>
                </a:solidFill>
              </a:rPr>
              <a:t>承認後にワークフローを進行します。</a:t>
            </a:r>
            <a:endParaRPr sz="700">
              <a:solidFill>
                <a:srgbClr val="434343"/>
              </a:solidFill>
              <a:latin typeface="Calibri"/>
              <a:ea typeface="Calibri"/>
              <a:cs typeface="Calibri"/>
              <a:sym typeface="Calibri"/>
            </a:endParaRPr>
          </a:p>
        </p:txBody>
      </p:sp>
      <p:sp>
        <p:nvSpPr>
          <p:cNvPr id="159" name="Google Shape;159;p22"/>
          <p:cNvSpPr txBox="1"/>
          <p:nvPr/>
        </p:nvSpPr>
        <p:spPr>
          <a:xfrm>
            <a:off x="2819954" y="2266797"/>
            <a:ext cx="2103000" cy="257100"/>
          </a:xfrm>
          <a:prstGeom prst="rect">
            <a:avLst/>
          </a:prstGeom>
          <a:noFill/>
          <a:ln>
            <a:noFill/>
          </a:ln>
        </p:spPr>
        <p:txBody>
          <a:bodyPr anchorCtr="0" anchor="ctr" bIns="91425" lIns="90000" spcFirstLastPara="1" rIns="91425" wrap="square" tIns="91425">
            <a:noAutofit/>
          </a:bodyPr>
          <a:lstStyle/>
          <a:p>
            <a:pPr indent="0" lvl="0" marL="0" rtl="0" algn="l">
              <a:spcBef>
                <a:spcPts val="0"/>
              </a:spcBef>
              <a:spcAft>
                <a:spcPts val="0"/>
              </a:spcAft>
              <a:buNone/>
            </a:pPr>
            <a:r>
              <a:rPr b="1" lang="ja" sz="900">
                <a:solidFill>
                  <a:schemeClr val="dk2"/>
                </a:solidFill>
                <a:latin typeface="Calibri"/>
                <a:ea typeface="Calibri"/>
                <a:cs typeface="Calibri"/>
                <a:sym typeface="Calibri"/>
              </a:rPr>
              <a:t>メールを送付する</a:t>
            </a:r>
            <a:endParaRPr b="1" sz="900">
              <a:solidFill>
                <a:schemeClr val="dk2"/>
              </a:solidFill>
              <a:latin typeface="Calibri"/>
              <a:ea typeface="Calibri"/>
              <a:cs typeface="Calibri"/>
              <a:sym typeface="Calibri"/>
            </a:endParaRPr>
          </a:p>
        </p:txBody>
      </p:sp>
      <p:sp>
        <p:nvSpPr>
          <p:cNvPr id="160" name="Google Shape;160;p22"/>
          <p:cNvSpPr txBox="1"/>
          <p:nvPr/>
        </p:nvSpPr>
        <p:spPr>
          <a:xfrm>
            <a:off x="2494196" y="2494603"/>
            <a:ext cx="2103000" cy="408000"/>
          </a:xfrm>
          <a:prstGeom prst="rect">
            <a:avLst/>
          </a:prstGeom>
          <a:noFill/>
          <a:ln>
            <a:noFill/>
          </a:ln>
        </p:spPr>
        <p:txBody>
          <a:bodyPr anchorCtr="0" anchor="t" bIns="91425" lIns="90000" spcFirstLastPara="1" rIns="91425" wrap="square" tIns="91425">
            <a:noAutofit/>
          </a:bodyPr>
          <a:lstStyle/>
          <a:p>
            <a:pPr indent="0" lvl="0" marL="0" rtl="0" algn="l">
              <a:spcBef>
                <a:spcPts val="0"/>
              </a:spcBef>
              <a:spcAft>
                <a:spcPts val="0"/>
              </a:spcAft>
              <a:buNone/>
            </a:pPr>
            <a:r>
              <a:rPr lang="ja" sz="700">
                <a:solidFill>
                  <a:schemeClr val="dk1"/>
                </a:solidFill>
                <a:latin typeface="Calibri"/>
                <a:ea typeface="Calibri"/>
                <a:cs typeface="Calibri"/>
                <a:sym typeface="Calibri"/>
              </a:rPr>
              <a:t>繰り返し発生するメール送付作業を、</a:t>
            </a:r>
            <a:endParaRPr sz="700">
              <a:solidFill>
                <a:schemeClr val="dk1"/>
              </a:solidFill>
              <a:latin typeface="Calibri"/>
              <a:ea typeface="Calibri"/>
              <a:cs typeface="Calibri"/>
              <a:sym typeface="Calibri"/>
            </a:endParaRPr>
          </a:p>
          <a:p>
            <a:pPr indent="0" lvl="0" marL="0" rtl="0" algn="l">
              <a:spcBef>
                <a:spcPts val="0"/>
              </a:spcBef>
              <a:spcAft>
                <a:spcPts val="0"/>
              </a:spcAft>
              <a:buNone/>
            </a:pPr>
            <a:r>
              <a:rPr lang="ja" sz="700">
                <a:solidFill>
                  <a:schemeClr val="dk1"/>
                </a:solidFill>
                <a:latin typeface="Calibri"/>
                <a:ea typeface="Calibri"/>
                <a:cs typeface="Calibri"/>
                <a:sym typeface="Calibri"/>
              </a:rPr>
              <a:t>自動化することが可能です。</a:t>
            </a:r>
            <a:endParaRPr sz="700">
              <a:solidFill>
                <a:schemeClr val="dk1"/>
              </a:solidFill>
              <a:latin typeface="Calibri"/>
              <a:ea typeface="Calibri"/>
              <a:cs typeface="Calibri"/>
              <a:sym typeface="Calibri"/>
            </a:endParaRPr>
          </a:p>
        </p:txBody>
      </p:sp>
      <p:sp>
        <p:nvSpPr>
          <p:cNvPr id="161" name="Google Shape;161;p22"/>
          <p:cNvSpPr/>
          <p:nvPr/>
        </p:nvSpPr>
        <p:spPr>
          <a:xfrm>
            <a:off x="2420419" y="2979974"/>
            <a:ext cx="2127000" cy="696000"/>
          </a:xfrm>
          <a:prstGeom prst="roundRect">
            <a:avLst>
              <a:gd fmla="val 10491"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txBox="1"/>
          <p:nvPr/>
        </p:nvSpPr>
        <p:spPr>
          <a:xfrm>
            <a:off x="2812684" y="3055087"/>
            <a:ext cx="1794000" cy="257100"/>
          </a:xfrm>
          <a:prstGeom prst="rect">
            <a:avLst/>
          </a:prstGeom>
          <a:noFill/>
          <a:ln>
            <a:noFill/>
          </a:ln>
        </p:spPr>
        <p:txBody>
          <a:bodyPr anchorCtr="0" anchor="ctr" bIns="91425" lIns="90000" spcFirstLastPara="1" rIns="91425" wrap="square" tIns="91425">
            <a:noAutofit/>
          </a:bodyPr>
          <a:lstStyle/>
          <a:p>
            <a:pPr indent="0" lvl="0" marL="0" rtl="0" algn="l">
              <a:spcBef>
                <a:spcPts val="0"/>
              </a:spcBef>
              <a:spcAft>
                <a:spcPts val="0"/>
              </a:spcAft>
              <a:buNone/>
            </a:pPr>
            <a:r>
              <a:rPr b="1" lang="ja" sz="900">
                <a:solidFill>
                  <a:schemeClr val="dk2"/>
                </a:solidFill>
                <a:latin typeface="Calibri"/>
                <a:ea typeface="Calibri"/>
                <a:cs typeface="Calibri"/>
                <a:sym typeface="Calibri"/>
              </a:rPr>
              <a:t>テキストの抽出</a:t>
            </a:r>
            <a:endParaRPr b="1" sz="900">
              <a:solidFill>
                <a:schemeClr val="dk2"/>
              </a:solidFill>
              <a:latin typeface="Calibri"/>
              <a:ea typeface="Calibri"/>
              <a:cs typeface="Calibri"/>
              <a:sym typeface="Calibri"/>
            </a:endParaRPr>
          </a:p>
        </p:txBody>
      </p:sp>
      <p:sp>
        <p:nvSpPr>
          <p:cNvPr id="163" name="Google Shape;163;p22"/>
          <p:cNvSpPr txBox="1"/>
          <p:nvPr/>
        </p:nvSpPr>
        <p:spPr>
          <a:xfrm>
            <a:off x="2486924" y="3282885"/>
            <a:ext cx="2103000" cy="408000"/>
          </a:xfrm>
          <a:prstGeom prst="rect">
            <a:avLst/>
          </a:prstGeom>
          <a:noFill/>
          <a:ln>
            <a:noFill/>
          </a:ln>
        </p:spPr>
        <p:txBody>
          <a:bodyPr anchorCtr="0" anchor="t" bIns="91425" lIns="90000" spcFirstLastPara="1" rIns="91425" wrap="square" tIns="91425">
            <a:noAutofit/>
          </a:bodyPr>
          <a:lstStyle/>
          <a:p>
            <a:pPr indent="0" lvl="0" marL="0" rtl="0" algn="l">
              <a:spcBef>
                <a:spcPts val="0"/>
              </a:spcBef>
              <a:spcAft>
                <a:spcPts val="0"/>
              </a:spcAft>
              <a:buNone/>
            </a:pPr>
            <a:r>
              <a:rPr lang="ja" sz="700">
                <a:solidFill>
                  <a:srgbClr val="434343"/>
                </a:solidFill>
                <a:latin typeface="Calibri"/>
                <a:ea typeface="Calibri"/>
                <a:cs typeface="Calibri"/>
                <a:sym typeface="Calibri"/>
              </a:rPr>
              <a:t>AIを利用して、対象の文字列から</a:t>
            </a:r>
            <a:endParaRPr sz="700">
              <a:solidFill>
                <a:srgbClr val="434343"/>
              </a:solidFill>
              <a:latin typeface="Calibri"/>
              <a:ea typeface="Calibri"/>
              <a:cs typeface="Calibri"/>
              <a:sym typeface="Calibri"/>
            </a:endParaRPr>
          </a:p>
          <a:p>
            <a:pPr indent="0" lvl="0" marL="0" rtl="0" algn="l">
              <a:spcBef>
                <a:spcPts val="0"/>
              </a:spcBef>
              <a:spcAft>
                <a:spcPts val="0"/>
              </a:spcAft>
              <a:buNone/>
            </a:pPr>
            <a:r>
              <a:rPr lang="ja" sz="700">
                <a:solidFill>
                  <a:srgbClr val="434343"/>
                </a:solidFill>
                <a:latin typeface="Calibri"/>
                <a:ea typeface="Calibri"/>
                <a:cs typeface="Calibri"/>
                <a:sym typeface="Calibri"/>
              </a:rPr>
              <a:t>特定の文字列の抽出を行うことが可能です。</a:t>
            </a:r>
            <a:endParaRPr sz="700">
              <a:solidFill>
                <a:srgbClr val="434343"/>
              </a:solidFill>
              <a:latin typeface="Calibri"/>
              <a:ea typeface="Calibri"/>
              <a:cs typeface="Calibri"/>
              <a:sym typeface="Calibri"/>
            </a:endParaRPr>
          </a:p>
        </p:txBody>
      </p:sp>
      <p:pic>
        <p:nvPicPr>
          <p:cNvPr id="164" name="Google Shape;164;p22"/>
          <p:cNvPicPr preferRelativeResize="0"/>
          <p:nvPr/>
        </p:nvPicPr>
        <p:blipFill>
          <a:blip r:embed="rId3">
            <a:alphaModFix/>
          </a:blip>
          <a:stretch>
            <a:fillRect/>
          </a:stretch>
        </p:blipFill>
        <p:spPr>
          <a:xfrm>
            <a:off x="2608681" y="1456261"/>
            <a:ext cx="215759" cy="221588"/>
          </a:xfrm>
          <a:prstGeom prst="rect">
            <a:avLst/>
          </a:prstGeom>
          <a:noFill/>
          <a:ln>
            <a:noFill/>
          </a:ln>
        </p:spPr>
      </p:pic>
      <p:pic>
        <p:nvPicPr>
          <p:cNvPr id="165" name="Google Shape;165;p22"/>
          <p:cNvPicPr preferRelativeResize="0"/>
          <p:nvPr/>
        </p:nvPicPr>
        <p:blipFill>
          <a:blip r:embed="rId4">
            <a:alphaModFix/>
          </a:blip>
          <a:stretch>
            <a:fillRect/>
          </a:stretch>
        </p:blipFill>
        <p:spPr>
          <a:xfrm>
            <a:off x="2594456" y="2258343"/>
            <a:ext cx="223326" cy="229376"/>
          </a:xfrm>
          <a:prstGeom prst="rect">
            <a:avLst/>
          </a:prstGeom>
          <a:noFill/>
          <a:ln>
            <a:noFill/>
          </a:ln>
        </p:spPr>
      </p:pic>
      <p:sp>
        <p:nvSpPr>
          <p:cNvPr id="166" name="Google Shape;166;p22"/>
          <p:cNvSpPr/>
          <p:nvPr/>
        </p:nvSpPr>
        <p:spPr>
          <a:xfrm>
            <a:off x="2420419" y="3804458"/>
            <a:ext cx="2127000" cy="696000"/>
          </a:xfrm>
          <a:prstGeom prst="roundRect">
            <a:avLst>
              <a:gd fmla="val 10491"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txBox="1"/>
          <p:nvPr/>
        </p:nvSpPr>
        <p:spPr>
          <a:xfrm>
            <a:off x="2812684" y="3879572"/>
            <a:ext cx="1794000" cy="257100"/>
          </a:xfrm>
          <a:prstGeom prst="rect">
            <a:avLst/>
          </a:prstGeom>
          <a:noFill/>
          <a:ln>
            <a:noFill/>
          </a:ln>
        </p:spPr>
        <p:txBody>
          <a:bodyPr anchorCtr="0" anchor="ctr" bIns="91425" lIns="90000" spcFirstLastPara="1" rIns="91425" wrap="square" tIns="91425">
            <a:noAutofit/>
          </a:bodyPr>
          <a:lstStyle/>
          <a:p>
            <a:pPr indent="0" lvl="0" marL="0" rtl="0" algn="l">
              <a:spcBef>
                <a:spcPts val="0"/>
              </a:spcBef>
              <a:spcAft>
                <a:spcPts val="0"/>
              </a:spcAft>
              <a:buNone/>
            </a:pPr>
            <a:r>
              <a:rPr b="1" lang="ja" sz="900">
                <a:solidFill>
                  <a:schemeClr val="dk2"/>
                </a:solidFill>
                <a:latin typeface="Calibri"/>
                <a:ea typeface="Calibri"/>
                <a:cs typeface="Calibri"/>
                <a:sym typeface="Calibri"/>
              </a:rPr>
              <a:t>翻訳する</a:t>
            </a:r>
            <a:endParaRPr b="1" sz="900">
              <a:solidFill>
                <a:schemeClr val="dk2"/>
              </a:solidFill>
              <a:latin typeface="Calibri"/>
              <a:ea typeface="Calibri"/>
              <a:cs typeface="Calibri"/>
              <a:sym typeface="Calibri"/>
            </a:endParaRPr>
          </a:p>
        </p:txBody>
      </p:sp>
      <p:sp>
        <p:nvSpPr>
          <p:cNvPr id="168" name="Google Shape;168;p22"/>
          <p:cNvSpPr txBox="1"/>
          <p:nvPr/>
        </p:nvSpPr>
        <p:spPr>
          <a:xfrm>
            <a:off x="2486924" y="4107369"/>
            <a:ext cx="2103000" cy="408000"/>
          </a:xfrm>
          <a:prstGeom prst="rect">
            <a:avLst/>
          </a:prstGeom>
          <a:noFill/>
          <a:ln>
            <a:noFill/>
          </a:ln>
        </p:spPr>
        <p:txBody>
          <a:bodyPr anchorCtr="0" anchor="t" bIns="91425" lIns="90000" spcFirstLastPara="1" rIns="91425" wrap="square" tIns="91425">
            <a:noAutofit/>
          </a:bodyPr>
          <a:lstStyle/>
          <a:p>
            <a:pPr indent="0" lvl="0" marL="0" rtl="0" algn="l">
              <a:spcBef>
                <a:spcPts val="0"/>
              </a:spcBef>
              <a:spcAft>
                <a:spcPts val="0"/>
              </a:spcAft>
              <a:buNone/>
            </a:pPr>
            <a:r>
              <a:rPr lang="ja" sz="700">
                <a:solidFill>
                  <a:srgbClr val="434343"/>
                </a:solidFill>
                <a:latin typeface="Calibri"/>
                <a:ea typeface="Calibri"/>
                <a:cs typeface="Calibri"/>
                <a:sym typeface="Calibri"/>
              </a:rPr>
              <a:t>テキストを任意の言語にAIで翻訳します。</a:t>
            </a:r>
            <a:endParaRPr sz="700">
              <a:solidFill>
                <a:srgbClr val="434343"/>
              </a:solidFill>
              <a:latin typeface="Calibri"/>
              <a:ea typeface="Calibri"/>
              <a:cs typeface="Calibri"/>
              <a:sym typeface="Calibri"/>
            </a:endParaRPr>
          </a:p>
        </p:txBody>
      </p:sp>
      <p:pic>
        <p:nvPicPr>
          <p:cNvPr id="169" name="Google Shape;169;p22"/>
          <p:cNvPicPr preferRelativeResize="0"/>
          <p:nvPr/>
        </p:nvPicPr>
        <p:blipFill>
          <a:blip r:embed="rId5">
            <a:alphaModFix/>
          </a:blip>
          <a:stretch>
            <a:fillRect/>
          </a:stretch>
        </p:blipFill>
        <p:spPr>
          <a:xfrm>
            <a:off x="2583523" y="3879580"/>
            <a:ext cx="266076" cy="275997"/>
          </a:xfrm>
          <a:prstGeom prst="rect">
            <a:avLst/>
          </a:prstGeom>
          <a:noFill/>
          <a:ln>
            <a:noFill/>
          </a:ln>
        </p:spPr>
      </p:pic>
      <p:sp>
        <p:nvSpPr>
          <p:cNvPr id="170" name="Google Shape;170;p22"/>
          <p:cNvSpPr/>
          <p:nvPr/>
        </p:nvSpPr>
        <p:spPr>
          <a:xfrm>
            <a:off x="4610706" y="2177193"/>
            <a:ext cx="2127000" cy="696000"/>
          </a:xfrm>
          <a:prstGeom prst="roundRect">
            <a:avLst>
              <a:gd fmla="val 10491"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4610706" y="1370834"/>
            <a:ext cx="2127000" cy="696000"/>
          </a:xfrm>
          <a:prstGeom prst="roundRect">
            <a:avLst>
              <a:gd fmla="val 10491"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txBox="1"/>
          <p:nvPr/>
        </p:nvSpPr>
        <p:spPr>
          <a:xfrm>
            <a:off x="5035935" y="1441242"/>
            <a:ext cx="1608000" cy="257100"/>
          </a:xfrm>
          <a:prstGeom prst="rect">
            <a:avLst/>
          </a:prstGeom>
          <a:noFill/>
          <a:ln>
            <a:noFill/>
          </a:ln>
        </p:spPr>
        <p:txBody>
          <a:bodyPr anchorCtr="0" anchor="ctr" bIns="91425" lIns="90000" spcFirstLastPara="1" rIns="91425" wrap="square" tIns="91425">
            <a:noAutofit/>
          </a:bodyPr>
          <a:lstStyle/>
          <a:p>
            <a:pPr indent="0" lvl="0" marL="0" rtl="0" algn="l">
              <a:spcBef>
                <a:spcPts val="0"/>
              </a:spcBef>
              <a:spcAft>
                <a:spcPts val="0"/>
              </a:spcAft>
              <a:buNone/>
            </a:pPr>
            <a:r>
              <a:rPr b="1" lang="ja" sz="900">
                <a:solidFill>
                  <a:schemeClr val="dk2"/>
                </a:solidFill>
                <a:latin typeface="Calibri"/>
                <a:ea typeface="Calibri"/>
                <a:cs typeface="Calibri"/>
                <a:sym typeface="Calibri"/>
              </a:rPr>
              <a:t>入力フォーム</a:t>
            </a:r>
            <a:endParaRPr b="1" sz="900">
              <a:solidFill>
                <a:schemeClr val="dk2"/>
              </a:solidFill>
              <a:latin typeface="Calibri"/>
              <a:ea typeface="Calibri"/>
              <a:cs typeface="Calibri"/>
              <a:sym typeface="Calibri"/>
            </a:endParaRPr>
          </a:p>
        </p:txBody>
      </p:sp>
      <p:sp>
        <p:nvSpPr>
          <p:cNvPr id="173" name="Google Shape;173;p22"/>
          <p:cNvSpPr txBox="1"/>
          <p:nvPr/>
        </p:nvSpPr>
        <p:spPr>
          <a:xfrm>
            <a:off x="4710175" y="1662706"/>
            <a:ext cx="2103000" cy="408000"/>
          </a:xfrm>
          <a:prstGeom prst="rect">
            <a:avLst/>
          </a:prstGeom>
          <a:noFill/>
          <a:ln>
            <a:noFill/>
          </a:ln>
        </p:spPr>
        <p:txBody>
          <a:bodyPr anchorCtr="0" anchor="t" bIns="91425" lIns="90000" spcFirstLastPara="1" rIns="91425" wrap="square" tIns="91425">
            <a:noAutofit/>
          </a:bodyPr>
          <a:lstStyle/>
          <a:p>
            <a:pPr indent="0" lvl="0" marL="0" rtl="0" algn="l">
              <a:spcBef>
                <a:spcPts val="0"/>
              </a:spcBef>
              <a:spcAft>
                <a:spcPts val="0"/>
              </a:spcAft>
              <a:buNone/>
            </a:pPr>
            <a:r>
              <a:rPr lang="ja" sz="700">
                <a:solidFill>
                  <a:srgbClr val="434343"/>
                </a:solidFill>
                <a:latin typeface="Calibri"/>
                <a:ea typeface="Calibri"/>
                <a:cs typeface="Calibri"/>
                <a:sym typeface="Calibri"/>
              </a:rPr>
              <a:t>入力フォームを作成し、</a:t>
            </a:r>
            <a:endParaRPr sz="700">
              <a:solidFill>
                <a:srgbClr val="434343"/>
              </a:solidFill>
              <a:latin typeface="Calibri"/>
              <a:ea typeface="Calibri"/>
              <a:cs typeface="Calibri"/>
              <a:sym typeface="Calibri"/>
            </a:endParaRPr>
          </a:p>
          <a:p>
            <a:pPr indent="0" lvl="0" marL="0" rtl="0" algn="l">
              <a:spcBef>
                <a:spcPts val="0"/>
              </a:spcBef>
              <a:spcAft>
                <a:spcPts val="0"/>
              </a:spcAft>
              <a:buNone/>
            </a:pPr>
            <a:r>
              <a:rPr lang="ja" sz="700">
                <a:solidFill>
                  <a:srgbClr val="434343"/>
                </a:solidFill>
                <a:latin typeface="Calibri"/>
                <a:ea typeface="Calibri"/>
                <a:cs typeface="Calibri"/>
                <a:sym typeface="Calibri"/>
              </a:rPr>
              <a:t>自由に情報を収集することが可能です。</a:t>
            </a:r>
            <a:endParaRPr sz="700">
              <a:solidFill>
                <a:srgbClr val="434343"/>
              </a:solidFill>
              <a:latin typeface="Calibri"/>
              <a:ea typeface="Calibri"/>
              <a:cs typeface="Calibri"/>
              <a:sym typeface="Calibri"/>
            </a:endParaRPr>
          </a:p>
        </p:txBody>
      </p:sp>
      <p:sp>
        <p:nvSpPr>
          <p:cNvPr id="174" name="Google Shape;174;p22"/>
          <p:cNvSpPr txBox="1"/>
          <p:nvPr/>
        </p:nvSpPr>
        <p:spPr>
          <a:xfrm>
            <a:off x="5027118" y="2265633"/>
            <a:ext cx="2103000" cy="257100"/>
          </a:xfrm>
          <a:prstGeom prst="rect">
            <a:avLst/>
          </a:prstGeom>
          <a:noFill/>
          <a:ln>
            <a:noFill/>
          </a:ln>
        </p:spPr>
        <p:txBody>
          <a:bodyPr anchorCtr="0" anchor="ctr" bIns="91425" lIns="90000" spcFirstLastPara="1" rIns="91425" wrap="square" tIns="91425">
            <a:noAutofit/>
          </a:bodyPr>
          <a:lstStyle/>
          <a:p>
            <a:pPr indent="0" lvl="0" marL="0" rtl="0" algn="l">
              <a:spcBef>
                <a:spcPts val="0"/>
              </a:spcBef>
              <a:spcAft>
                <a:spcPts val="0"/>
              </a:spcAft>
              <a:buNone/>
            </a:pPr>
            <a:r>
              <a:rPr b="1" lang="ja" sz="900">
                <a:solidFill>
                  <a:schemeClr val="dk2"/>
                </a:solidFill>
                <a:latin typeface="Calibri"/>
                <a:ea typeface="Calibri"/>
                <a:cs typeface="Calibri"/>
                <a:sym typeface="Calibri"/>
              </a:rPr>
              <a:t>書類を発行する</a:t>
            </a:r>
            <a:endParaRPr b="1" sz="900">
              <a:solidFill>
                <a:schemeClr val="dk2"/>
              </a:solidFill>
              <a:latin typeface="Calibri"/>
              <a:ea typeface="Calibri"/>
              <a:cs typeface="Calibri"/>
              <a:sym typeface="Calibri"/>
            </a:endParaRPr>
          </a:p>
        </p:txBody>
      </p:sp>
      <p:sp>
        <p:nvSpPr>
          <p:cNvPr id="175" name="Google Shape;175;p22"/>
          <p:cNvSpPr txBox="1"/>
          <p:nvPr/>
        </p:nvSpPr>
        <p:spPr>
          <a:xfrm>
            <a:off x="4701359" y="2493439"/>
            <a:ext cx="2103000" cy="408000"/>
          </a:xfrm>
          <a:prstGeom prst="rect">
            <a:avLst/>
          </a:prstGeom>
          <a:noFill/>
          <a:ln>
            <a:noFill/>
          </a:ln>
        </p:spPr>
        <p:txBody>
          <a:bodyPr anchorCtr="0" anchor="t" bIns="91425" lIns="90000" spcFirstLastPara="1" rIns="91425" wrap="square" tIns="91425">
            <a:noAutofit/>
          </a:bodyPr>
          <a:lstStyle/>
          <a:p>
            <a:pPr indent="0" lvl="0" marL="0" rtl="0" algn="l">
              <a:spcBef>
                <a:spcPts val="0"/>
              </a:spcBef>
              <a:spcAft>
                <a:spcPts val="0"/>
              </a:spcAft>
              <a:buNone/>
            </a:pPr>
            <a:r>
              <a:rPr lang="ja" sz="700">
                <a:solidFill>
                  <a:srgbClr val="434343"/>
                </a:solidFill>
                <a:latin typeface="Calibri"/>
                <a:ea typeface="Calibri"/>
                <a:cs typeface="Calibri"/>
                <a:sym typeface="Calibri"/>
              </a:rPr>
              <a:t>Google SheetsやGoogle Docsの雛形を元に、</a:t>
            </a:r>
            <a:endParaRPr sz="700">
              <a:solidFill>
                <a:srgbClr val="434343"/>
              </a:solidFill>
              <a:latin typeface="Calibri"/>
              <a:ea typeface="Calibri"/>
              <a:cs typeface="Calibri"/>
              <a:sym typeface="Calibri"/>
            </a:endParaRPr>
          </a:p>
          <a:p>
            <a:pPr indent="0" lvl="0" marL="0" rtl="0" algn="l">
              <a:spcBef>
                <a:spcPts val="0"/>
              </a:spcBef>
              <a:spcAft>
                <a:spcPts val="0"/>
              </a:spcAft>
              <a:buNone/>
            </a:pPr>
            <a:r>
              <a:rPr lang="ja" sz="700">
                <a:solidFill>
                  <a:srgbClr val="434343"/>
                </a:solidFill>
                <a:latin typeface="Calibri"/>
                <a:ea typeface="Calibri"/>
                <a:cs typeface="Calibri"/>
                <a:sym typeface="Calibri"/>
              </a:rPr>
              <a:t>PDF書類を自動的に発行することが可能です。</a:t>
            </a:r>
            <a:endParaRPr sz="700">
              <a:solidFill>
                <a:srgbClr val="434343"/>
              </a:solidFill>
              <a:latin typeface="Calibri"/>
              <a:ea typeface="Calibri"/>
              <a:cs typeface="Calibri"/>
              <a:sym typeface="Calibri"/>
            </a:endParaRPr>
          </a:p>
        </p:txBody>
      </p:sp>
      <p:sp>
        <p:nvSpPr>
          <p:cNvPr id="176" name="Google Shape;176;p22"/>
          <p:cNvSpPr/>
          <p:nvPr/>
        </p:nvSpPr>
        <p:spPr>
          <a:xfrm>
            <a:off x="216296" y="2979974"/>
            <a:ext cx="2127000" cy="696000"/>
          </a:xfrm>
          <a:prstGeom prst="roundRect">
            <a:avLst>
              <a:gd fmla="val 10491"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txBox="1"/>
          <p:nvPr/>
        </p:nvSpPr>
        <p:spPr>
          <a:xfrm>
            <a:off x="669368" y="3055087"/>
            <a:ext cx="1794000" cy="257100"/>
          </a:xfrm>
          <a:prstGeom prst="rect">
            <a:avLst/>
          </a:prstGeom>
          <a:noFill/>
          <a:ln>
            <a:noFill/>
          </a:ln>
        </p:spPr>
        <p:txBody>
          <a:bodyPr anchorCtr="0" anchor="ctr" bIns="91425" lIns="90000" spcFirstLastPara="1" rIns="91425" wrap="square" tIns="91425">
            <a:noAutofit/>
          </a:bodyPr>
          <a:lstStyle/>
          <a:p>
            <a:pPr indent="0" lvl="0" marL="0" rtl="0" algn="l">
              <a:spcBef>
                <a:spcPts val="0"/>
              </a:spcBef>
              <a:spcAft>
                <a:spcPts val="0"/>
              </a:spcAft>
              <a:buNone/>
            </a:pPr>
            <a:r>
              <a:rPr b="1" lang="ja" sz="900">
                <a:solidFill>
                  <a:schemeClr val="dk2"/>
                </a:solidFill>
                <a:latin typeface="Calibri"/>
                <a:ea typeface="Calibri"/>
                <a:cs typeface="Calibri"/>
                <a:sym typeface="Calibri"/>
              </a:rPr>
              <a:t>OCRで文字を読み取る</a:t>
            </a:r>
            <a:endParaRPr b="1" sz="900">
              <a:solidFill>
                <a:schemeClr val="dk2"/>
              </a:solidFill>
              <a:latin typeface="Calibri"/>
              <a:ea typeface="Calibri"/>
              <a:cs typeface="Calibri"/>
              <a:sym typeface="Calibri"/>
            </a:endParaRPr>
          </a:p>
        </p:txBody>
      </p:sp>
      <p:sp>
        <p:nvSpPr>
          <p:cNvPr id="178" name="Google Shape;178;p22"/>
          <p:cNvSpPr txBox="1"/>
          <p:nvPr/>
        </p:nvSpPr>
        <p:spPr>
          <a:xfrm>
            <a:off x="300342" y="3282888"/>
            <a:ext cx="2028600" cy="408000"/>
          </a:xfrm>
          <a:prstGeom prst="rect">
            <a:avLst/>
          </a:prstGeom>
          <a:noFill/>
          <a:ln>
            <a:noFill/>
          </a:ln>
        </p:spPr>
        <p:txBody>
          <a:bodyPr anchorCtr="0" anchor="t" bIns="91425" lIns="90000" spcFirstLastPara="1" rIns="91425" wrap="square" tIns="91425">
            <a:noAutofit/>
          </a:bodyPr>
          <a:lstStyle/>
          <a:p>
            <a:pPr indent="0" lvl="0" marL="0" rtl="0" algn="l">
              <a:spcBef>
                <a:spcPts val="0"/>
              </a:spcBef>
              <a:spcAft>
                <a:spcPts val="0"/>
              </a:spcAft>
              <a:buNone/>
            </a:pPr>
            <a:r>
              <a:rPr lang="ja" sz="700">
                <a:solidFill>
                  <a:srgbClr val="434343"/>
                </a:solidFill>
                <a:latin typeface="Calibri"/>
                <a:ea typeface="Calibri"/>
                <a:cs typeface="Calibri"/>
                <a:sym typeface="Calibri"/>
              </a:rPr>
              <a:t>PDFや画像ファイルからテキスト情報を項目ごとにAIで読み取ります。</a:t>
            </a:r>
            <a:endParaRPr sz="700">
              <a:solidFill>
                <a:srgbClr val="434343"/>
              </a:solidFill>
              <a:latin typeface="Calibri"/>
              <a:ea typeface="Calibri"/>
              <a:cs typeface="Calibri"/>
              <a:sym typeface="Calibri"/>
            </a:endParaRPr>
          </a:p>
        </p:txBody>
      </p:sp>
      <p:pic>
        <p:nvPicPr>
          <p:cNvPr id="179" name="Google Shape;179;p22"/>
          <p:cNvPicPr preferRelativeResize="0"/>
          <p:nvPr/>
        </p:nvPicPr>
        <p:blipFill>
          <a:blip r:embed="rId6">
            <a:alphaModFix/>
          </a:blip>
          <a:stretch>
            <a:fillRect/>
          </a:stretch>
        </p:blipFill>
        <p:spPr>
          <a:xfrm>
            <a:off x="4782342" y="1468960"/>
            <a:ext cx="223326" cy="229359"/>
          </a:xfrm>
          <a:prstGeom prst="rect">
            <a:avLst/>
          </a:prstGeom>
          <a:noFill/>
          <a:ln>
            <a:noFill/>
          </a:ln>
        </p:spPr>
      </p:pic>
      <p:pic>
        <p:nvPicPr>
          <p:cNvPr id="180" name="Google Shape;180;p22"/>
          <p:cNvPicPr preferRelativeResize="0"/>
          <p:nvPr/>
        </p:nvPicPr>
        <p:blipFill>
          <a:blip r:embed="rId7">
            <a:alphaModFix/>
          </a:blip>
          <a:stretch>
            <a:fillRect/>
          </a:stretch>
        </p:blipFill>
        <p:spPr>
          <a:xfrm>
            <a:off x="4790817" y="2282234"/>
            <a:ext cx="215738" cy="221566"/>
          </a:xfrm>
          <a:prstGeom prst="rect">
            <a:avLst/>
          </a:prstGeom>
          <a:noFill/>
          <a:ln>
            <a:noFill/>
          </a:ln>
        </p:spPr>
      </p:pic>
      <p:pic>
        <p:nvPicPr>
          <p:cNvPr id="181" name="Google Shape;181;p22"/>
          <p:cNvPicPr preferRelativeResize="0"/>
          <p:nvPr/>
        </p:nvPicPr>
        <p:blipFill>
          <a:blip r:embed="rId8">
            <a:alphaModFix/>
          </a:blip>
          <a:stretch>
            <a:fillRect/>
          </a:stretch>
        </p:blipFill>
        <p:spPr>
          <a:xfrm>
            <a:off x="379751" y="3021589"/>
            <a:ext cx="266076" cy="275985"/>
          </a:xfrm>
          <a:prstGeom prst="rect">
            <a:avLst/>
          </a:prstGeom>
          <a:noFill/>
          <a:ln>
            <a:noFill/>
          </a:ln>
        </p:spPr>
      </p:pic>
      <p:sp>
        <p:nvSpPr>
          <p:cNvPr id="182" name="Google Shape;182;p22"/>
          <p:cNvSpPr/>
          <p:nvPr/>
        </p:nvSpPr>
        <p:spPr>
          <a:xfrm>
            <a:off x="4610706" y="2974759"/>
            <a:ext cx="2127000" cy="696000"/>
          </a:xfrm>
          <a:prstGeom prst="roundRect">
            <a:avLst>
              <a:gd fmla="val 10491"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txBox="1"/>
          <p:nvPr/>
        </p:nvSpPr>
        <p:spPr>
          <a:xfrm>
            <a:off x="5021585" y="3049873"/>
            <a:ext cx="1794000" cy="257100"/>
          </a:xfrm>
          <a:prstGeom prst="rect">
            <a:avLst/>
          </a:prstGeom>
          <a:noFill/>
          <a:ln>
            <a:noFill/>
          </a:ln>
        </p:spPr>
        <p:txBody>
          <a:bodyPr anchorCtr="0" anchor="ctr" bIns="91425" lIns="90000" spcFirstLastPara="1" rIns="91425" wrap="square" tIns="91425">
            <a:noAutofit/>
          </a:bodyPr>
          <a:lstStyle/>
          <a:p>
            <a:pPr indent="0" lvl="0" marL="0" rtl="0" algn="l">
              <a:spcBef>
                <a:spcPts val="0"/>
              </a:spcBef>
              <a:spcAft>
                <a:spcPts val="0"/>
              </a:spcAft>
              <a:buNone/>
            </a:pPr>
            <a:r>
              <a:rPr b="1" lang="ja" sz="900">
                <a:solidFill>
                  <a:schemeClr val="dk2"/>
                </a:solidFill>
                <a:latin typeface="Calibri"/>
                <a:ea typeface="Calibri"/>
                <a:cs typeface="Calibri"/>
                <a:sym typeface="Calibri"/>
              </a:rPr>
              <a:t>音声を文字起こしする</a:t>
            </a:r>
            <a:endParaRPr b="1" sz="900">
              <a:solidFill>
                <a:schemeClr val="dk2"/>
              </a:solidFill>
              <a:latin typeface="Calibri"/>
              <a:ea typeface="Calibri"/>
              <a:cs typeface="Calibri"/>
              <a:sym typeface="Calibri"/>
            </a:endParaRPr>
          </a:p>
        </p:txBody>
      </p:sp>
      <p:sp>
        <p:nvSpPr>
          <p:cNvPr id="184" name="Google Shape;184;p22"/>
          <p:cNvSpPr txBox="1"/>
          <p:nvPr/>
        </p:nvSpPr>
        <p:spPr>
          <a:xfrm>
            <a:off x="4652559" y="3277674"/>
            <a:ext cx="2028600" cy="408000"/>
          </a:xfrm>
          <a:prstGeom prst="rect">
            <a:avLst/>
          </a:prstGeom>
          <a:noFill/>
          <a:ln>
            <a:noFill/>
          </a:ln>
        </p:spPr>
        <p:txBody>
          <a:bodyPr anchorCtr="0" anchor="t" bIns="91425" lIns="90000" spcFirstLastPara="1" rIns="91425" wrap="square" tIns="91425">
            <a:noAutofit/>
          </a:bodyPr>
          <a:lstStyle/>
          <a:p>
            <a:pPr indent="0" lvl="0" marL="0" rtl="0" algn="l">
              <a:spcBef>
                <a:spcPts val="0"/>
              </a:spcBef>
              <a:spcAft>
                <a:spcPts val="0"/>
              </a:spcAft>
              <a:buNone/>
            </a:pPr>
            <a:r>
              <a:rPr lang="ja" sz="700">
                <a:solidFill>
                  <a:srgbClr val="434343"/>
                </a:solidFill>
                <a:latin typeface="Calibri"/>
                <a:ea typeface="Calibri"/>
                <a:cs typeface="Calibri"/>
                <a:sym typeface="Calibri"/>
              </a:rPr>
              <a:t>音声データからAIで文字起こしをします。</a:t>
            </a:r>
            <a:endParaRPr sz="700">
              <a:solidFill>
                <a:srgbClr val="434343"/>
              </a:solidFill>
              <a:latin typeface="Calibri"/>
              <a:ea typeface="Calibri"/>
              <a:cs typeface="Calibri"/>
              <a:sym typeface="Calibri"/>
            </a:endParaRPr>
          </a:p>
        </p:txBody>
      </p:sp>
      <p:pic>
        <p:nvPicPr>
          <p:cNvPr id="185" name="Google Shape;185;p22"/>
          <p:cNvPicPr preferRelativeResize="0"/>
          <p:nvPr/>
        </p:nvPicPr>
        <p:blipFill>
          <a:blip r:embed="rId9">
            <a:alphaModFix/>
          </a:blip>
          <a:stretch>
            <a:fillRect/>
          </a:stretch>
        </p:blipFill>
        <p:spPr>
          <a:xfrm>
            <a:off x="4804642" y="3062591"/>
            <a:ext cx="223326" cy="231653"/>
          </a:xfrm>
          <a:prstGeom prst="rect">
            <a:avLst/>
          </a:prstGeom>
          <a:noFill/>
          <a:ln>
            <a:noFill/>
          </a:ln>
        </p:spPr>
      </p:pic>
      <p:sp>
        <p:nvSpPr>
          <p:cNvPr id="186" name="Google Shape;186;p22"/>
          <p:cNvSpPr/>
          <p:nvPr/>
        </p:nvSpPr>
        <p:spPr>
          <a:xfrm>
            <a:off x="218194" y="2177193"/>
            <a:ext cx="2127000" cy="696000"/>
          </a:xfrm>
          <a:prstGeom prst="roundRect">
            <a:avLst>
              <a:gd fmla="val 10491"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218194" y="1370834"/>
            <a:ext cx="2127000" cy="696000"/>
          </a:xfrm>
          <a:prstGeom prst="roundRect">
            <a:avLst>
              <a:gd fmla="val 10491"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txBox="1"/>
          <p:nvPr/>
        </p:nvSpPr>
        <p:spPr>
          <a:xfrm>
            <a:off x="640545" y="1429629"/>
            <a:ext cx="1894800" cy="257100"/>
          </a:xfrm>
          <a:prstGeom prst="rect">
            <a:avLst/>
          </a:prstGeom>
          <a:noFill/>
          <a:ln>
            <a:noFill/>
          </a:ln>
        </p:spPr>
        <p:txBody>
          <a:bodyPr anchorCtr="0" anchor="ctr" bIns="91425" lIns="90000" spcFirstLastPara="1" rIns="91425" wrap="square" tIns="91425">
            <a:noAutofit/>
          </a:bodyPr>
          <a:lstStyle/>
          <a:p>
            <a:pPr indent="0" lvl="0" marL="0" rtl="0" algn="l">
              <a:spcBef>
                <a:spcPts val="0"/>
              </a:spcBef>
              <a:spcAft>
                <a:spcPts val="0"/>
              </a:spcAft>
              <a:buNone/>
            </a:pPr>
            <a:r>
              <a:rPr b="1" lang="ja" sz="900">
                <a:solidFill>
                  <a:schemeClr val="dk2"/>
                </a:solidFill>
                <a:latin typeface="Calibri"/>
                <a:ea typeface="Calibri"/>
                <a:cs typeface="Calibri"/>
                <a:sym typeface="Calibri"/>
              </a:rPr>
              <a:t> 担当者へ対応を依頼する</a:t>
            </a:r>
            <a:endParaRPr b="1" sz="900">
              <a:solidFill>
                <a:schemeClr val="dk2"/>
              </a:solidFill>
              <a:latin typeface="Calibri"/>
              <a:ea typeface="Calibri"/>
              <a:cs typeface="Calibri"/>
              <a:sym typeface="Calibri"/>
            </a:endParaRPr>
          </a:p>
        </p:txBody>
      </p:sp>
      <p:sp>
        <p:nvSpPr>
          <p:cNvPr id="189" name="Google Shape;189;p22"/>
          <p:cNvSpPr txBox="1"/>
          <p:nvPr/>
        </p:nvSpPr>
        <p:spPr>
          <a:xfrm>
            <a:off x="326568" y="1660591"/>
            <a:ext cx="2103000" cy="408000"/>
          </a:xfrm>
          <a:prstGeom prst="rect">
            <a:avLst/>
          </a:prstGeom>
          <a:noFill/>
          <a:ln>
            <a:noFill/>
          </a:ln>
        </p:spPr>
        <p:txBody>
          <a:bodyPr anchorCtr="0" anchor="t" bIns="91425" lIns="90000" spcFirstLastPara="1" rIns="91425" wrap="square" tIns="91425">
            <a:noAutofit/>
          </a:bodyPr>
          <a:lstStyle/>
          <a:p>
            <a:pPr indent="0" lvl="0" marL="0" rtl="0" algn="l">
              <a:spcBef>
                <a:spcPts val="0"/>
              </a:spcBef>
              <a:spcAft>
                <a:spcPts val="0"/>
              </a:spcAft>
              <a:buNone/>
            </a:pPr>
            <a:r>
              <a:rPr lang="ja" sz="700">
                <a:solidFill>
                  <a:srgbClr val="434343"/>
                </a:solidFill>
                <a:latin typeface="Calibri"/>
                <a:ea typeface="Calibri"/>
                <a:cs typeface="Calibri"/>
                <a:sym typeface="Calibri"/>
              </a:rPr>
              <a:t>対応マニュアルを作成し、</a:t>
            </a:r>
            <a:endParaRPr sz="700">
              <a:solidFill>
                <a:srgbClr val="434343"/>
              </a:solidFill>
              <a:latin typeface="Calibri"/>
              <a:ea typeface="Calibri"/>
              <a:cs typeface="Calibri"/>
              <a:sym typeface="Calibri"/>
            </a:endParaRPr>
          </a:p>
          <a:p>
            <a:pPr indent="0" lvl="0" marL="0" rtl="0" algn="l">
              <a:spcBef>
                <a:spcPts val="0"/>
              </a:spcBef>
              <a:spcAft>
                <a:spcPts val="0"/>
              </a:spcAft>
              <a:buNone/>
            </a:pPr>
            <a:r>
              <a:rPr lang="ja" sz="700">
                <a:solidFill>
                  <a:srgbClr val="434343"/>
                </a:solidFill>
                <a:latin typeface="Calibri"/>
                <a:ea typeface="Calibri"/>
                <a:cs typeface="Calibri"/>
                <a:sym typeface="Calibri"/>
              </a:rPr>
              <a:t>担当者へ対応依頼を通知します。</a:t>
            </a:r>
            <a:endParaRPr sz="700">
              <a:solidFill>
                <a:srgbClr val="434343"/>
              </a:solidFill>
              <a:latin typeface="Calibri"/>
              <a:ea typeface="Calibri"/>
              <a:cs typeface="Calibri"/>
              <a:sym typeface="Calibri"/>
            </a:endParaRPr>
          </a:p>
        </p:txBody>
      </p:sp>
      <p:sp>
        <p:nvSpPr>
          <p:cNvPr id="190" name="Google Shape;190;p22"/>
          <p:cNvSpPr txBox="1"/>
          <p:nvPr/>
        </p:nvSpPr>
        <p:spPr>
          <a:xfrm>
            <a:off x="688974" y="2244600"/>
            <a:ext cx="1846500" cy="257100"/>
          </a:xfrm>
          <a:prstGeom prst="rect">
            <a:avLst/>
          </a:prstGeom>
          <a:noFill/>
          <a:ln>
            <a:noFill/>
          </a:ln>
        </p:spPr>
        <p:txBody>
          <a:bodyPr anchorCtr="0" anchor="ctr" bIns="91425" lIns="90000" spcFirstLastPara="1" rIns="91425" wrap="square" tIns="91425">
            <a:noAutofit/>
          </a:bodyPr>
          <a:lstStyle/>
          <a:p>
            <a:pPr indent="0" lvl="0" marL="0" rtl="0" algn="l">
              <a:spcBef>
                <a:spcPts val="0"/>
              </a:spcBef>
              <a:spcAft>
                <a:spcPts val="0"/>
              </a:spcAft>
              <a:buNone/>
            </a:pPr>
            <a:r>
              <a:rPr b="1" lang="ja" sz="900">
                <a:solidFill>
                  <a:schemeClr val="dk2"/>
                </a:solidFill>
                <a:latin typeface="Calibri"/>
                <a:ea typeface="Calibri"/>
                <a:cs typeface="Calibri"/>
                <a:sym typeface="Calibri"/>
              </a:rPr>
              <a:t>アプリと連携する</a:t>
            </a:r>
            <a:endParaRPr b="1" sz="900">
              <a:solidFill>
                <a:schemeClr val="dk2"/>
              </a:solidFill>
              <a:latin typeface="Calibri"/>
              <a:ea typeface="Calibri"/>
              <a:cs typeface="Calibri"/>
              <a:sym typeface="Calibri"/>
            </a:endParaRPr>
          </a:p>
        </p:txBody>
      </p:sp>
      <p:sp>
        <p:nvSpPr>
          <p:cNvPr id="191" name="Google Shape;191;p22"/>
          <p:cNvSpPr txBox="1"/>
          <p:nvPr/>
        </p:nvSpPr>
        <p:spPr>
          <a:xfrm>
            <a:off x="250368" y="2494270"/>
            <a:ext cx="2103000" cy="408000"/>
          </a:xfrm>
          <a:prstGeom prst="rect">
            <a:avLst/>
          </a:prstGeom>
          <a:noFill/>
          <a:ln>
            <a:noFill/>
          </a:ln>
        </p:spPr>
        <p:txBody>
          <a:bodyPr anchorCtr="0" anchor="t" bIns="91425" lIns="90000" spcFirstLastPara="1" rIns="91425" wrap="square" tIns="91425">
            <a:noAutofit/>
          </a:bodyPr>
          <a:lstStyle/>
          <a:p>
            <a:pPr indent="0" lvl="0" marL="0" rtl="0" algn="l">
              <a:spcBef>
                <a:spcPts val="0"/>
              </a:spcBef>
              <a:spcAft>
                <a:spcPts val="0"/>
              </a:spcAft>
              <a:buClr>
                <a:schemeClr val="dk1"/>
              </a:buClr>
              <a:buSzPts val="1100"/>
              <a:buFont typeface="Arial"/>
              <a:buNone/>
            </a:pPr>
            <a:r>
              <a:rPr lang="ja" sz="700">
                <a:solidFill>
                  <a:srgbClr val="434343"/>
                </a:solidFill>
                <a:latin typeface="Calibri"/>
                <a:ea typeface="Calibri"/>
                <a:cs typeface="Calibri"/>
                <a:sym typeface="Calibri"/>
              </a:rPr>
              <a:t>SaaSや自社システムとのAPI連携により、</a:t>
            </a:r>
            <a:endParaRPr sz="700">
              <a:solidFill>
                <a:srgbClr val="434343"/>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ja" sz="700">
                <a:solidFill>
                  <a:srgbClr val="434343"/>
                </a:solidFill>
                <a:latin typeface="Calibri"/>
                <a:ea typeface="Calibri"/>
                <a:cs typeface="Calibri"/>
                <a:sym typeface="Calibri"/>
              </a:rPr>
              <a:t>様々なシステム操作を自動化します。</a:t>
            </a:r>
            <a:endParaRPr sz="700">
              <a:solidFill>
                <a:srgbClr val="434343"/>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700">
              <a:solidFill>
                <a:srgbClr val="434343"/>
              </a:solidFill>
              <a:latin typeface="Calibri"/>
              <a:ea typeface="Calibri"/>
              <a:cs typeface="Calibri"/>
              <a:sym typeface="Calibri"/>
            </a:endParaRPr>
          </a:p>
          <a:p>
            <a:pPr indent="0" lvl="0" marL="0" rtl="0" algn="l">
              <a:spcBef>
                <a:spcPts val="0"/>
              </a:spcBef>
              <a:spcAft>
                <a:spcPts val="0"/>
              </a:spcAft>
              <a:buNone/>
            </a:pPr>
            <a:r>
              <a:t/>
            </a:r>
            <a:endParaRPr sz="700">
              <a:solidFill>
                <a:srgbClr val="434343"/>
              </a:solidFill>
              <a:latin typeface="Calibri"/>
              <a:ea typeface="Calibri"/>
              <a:cs typeface="Calibri"/>
              <a:sym typeface="Calibri"/>
            </a:endParaRPr>
          </a:p>
        </p:txBody>
      </p:sp>
      <p:pic>
        <p:nvPicPr>
          <p:cNvPr id="192" name="Google Shape;192;p22"/>
          <p:cNvPicPr preferRelativeResize="0"/>
          <p:nvPr/>
        </p:nvPicPr>
        <p:blipFill>
          <a:blip r:embed="rId10">
            <a:alphaModFix/>
          </a:blip>
          <a:stretch>
            <a:fillRect/>
          </a:stretch>
        </p:blipFill>
        <p:spPr>
          <a:xfrm>
            <a:off x="409329" y="1443501"/>
            <a:ext cx="223326" cy="229359"/>
          </a:xfrm>
          <a:prstGeom prst="rect">
            <a:avLst/>
          </a:prstGeom>
          <a:noFill/>
          <a:ln>
            <a:noFill/>
          </a:ln>
        </p:spPr>
      </p:pic>
      <p:pic>
        <p:nvPicPr>
          <p:cNvPr id="193" name="Google Shape;193;p22"/>
          <p:cNvPicPr preferRelativeResize="0"/>
          <p:nvPr/>
        </p:nvPicPr>
        <p:blipFill>
          <a:blip r:embed="rId11">
            <a:alphaModFix/>
          </a:blip>
          <a:stretch>
            <a:fillRect/>
          </a:stretch>
        </p:blipFill>
        <p:spPr>
          <a:xfrm>
            <a:off x="398067" y="2286470"/>
            <a:ext cx="223326" cy="229359"/>
          </a:xfrm>
          <a:prstGeom prst="rect">
            <a:avLst/>
          </a:prstGeom>
          <a:noFill/>
          <a:ln>
            <a:noFill/>
          </a:ln>
        </p:spPr>
      </p:pic>
      <p:sp>
        <p:nvSpPr>
          <p:cNvPr id="194" name="Google Shape;194;p22"/>
          <p:cNvSpPr/>
          <p:nvPr/>
        </p:nvSpPr>
        <p:spPr>
          <a:xfrm>
            <a:off x="7992075" y="150542"/>
            <a:ext cx="1016700" cy="2235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000">
                <a:solidFill>
                  <a:schemeClr val="lt1"/>
                </a:solidFill>
              </a:rPr>
              <a:t>フローボット</a:t>
            </a:r>
            <a:endParaRPr b="1" sz="1000">
              <a:solidFill>
                <a:srgbClr val="FFFFFF"/>
              </a:solidFill>
            </a:endParaRPr>
          </a:p>
        </p:txBody>
      </p:sp>
      <p:sp>
        <p:nvSpPr>
          <p:cNvPr id="195" name="Google Shape;195;p22"/>
          <p:cNvSpPr/>
          <p:nvPr/>
        </p:nvSpPr>
        <p:spPr>
          <a:xfrm>
            <a:off x="6799822" y="1371734"/>
            <a:ext cx="2127900" cy="695700"/>
          </a:xfrm>
          <a:prstGeom prst="roundRect">
            <a:avLst>
              <a:gd fmla="val 10491"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6799822" y="2979957"/>
            <a:ext cx="2127900" cy="695700"/>
          </a:xfrm>
          <a:prstGeom prst="roundRect">
            <a:avLst>
              <a:gd fmla="val 10491"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txBox="1"/>
          <p:nvPr/>
        </p:nvSpPr>
        <p:spPr>
          <a:xfrm>
            <a:off x="7210598" y="3055028"/>
            <a:ext cx="1794900" cy="257100"/>
          </a:xfrm>
          <a:prstGeom prst="rect">
            <a:avLst/>
          </a:prstGeom>
          <a:noFill/>
          <a:ln>
            <a:noFill/>
          </a:ln>
        </p:spPr>
        <p:txBody>
          <a:bodyPr anchorCtr="0" anchor="ctr" bIns="91425" lIns="90000" spcFirstLastPara="1" rIns="91425" wrap="square" tIns="91425">
            <a:noAutofit/>
          </a:bodyPr>
          <a:lstStyle/>
          <a:p>
            <a:pPr indent="0" lvl="0" marL="0" rtl="0" algn="l">
              <a:spcBef>
                <a:spcPts val="0"/>
              </a:spcBef>
              <a:spcAft>
                <a:spcPts val="0"/>
              </a:spcAft>
              <a:buNone/>
            </a:pPr>
            <a:r>
              <a:rPr b="1" lang="ja" sz="900">
                <a:solidFill>
                  <a:schemeClr val="dk2"/>
                </a:solidFill>
                <a:latin typeface="Calibri"/>
                <a:ea typeface="Calibri"/>
                <a:cs typeface="Calibri"/>
                <a:sym typeface="Calibri"/>
              </a:rPr>
              <a:t>データの変換</a:t>
            </a:r>
            <a:endParaRPr b="1" sz="900">
              <a:solidFill>
                <a:schemeClr val="dk2"/>
              </a:solidFill>
              <a:latin typeface="Calibri"/>
              <a:ea typeface="Calibri"/>
              <a:cs typeface="Calibri"/>
              <a:sym typeface="Calibri"/>
            </a:endParaRPr>
          </a:p>
        </p:txBody>
      </p:sp>
      <p:sp>
        <p:nvSpPr>
          <p:cNvPr id="198" name="Google Shape;198;p22"/>
          <p:cNvSpPr txBox="1"/>
          <p:nvPr/>
        </p:nvSpPr>
        <p:spPr>
          <a:xfrm>
            <a:off x="6841399" y="3282700"/>
            <a:ext cx="2029500" cy="407700"/>
          </a:xfrm>
          <a:prstGeom prst="rect">
            <a:avLst/>
          </a:prstGeom>
          <a:noFill/>
          <a:ln>
            <a:noFill/>
          </a:ln>
        </p:spPr>
        <p:txBody>
          <a:bodyPr anchorCtr="0" anchor="t" bIns="91425" lIns="90000" spcFirstLastPara="1" rIns="91425" wrap="square" tIns="91425">
            <a:noAutofit/>
          </a:bodyPr>
          <a:lstStyle/>
          <a:p>
            <a:pPr indent="0" lvl="0" marL="0" rtl="0" algn="l">
              <a:spcBef>
                <a:spcPts val="0"/>
              </a:spcBef>
              <a:spcAft>
                <a:spcPts val="0"/>
              </a:spcAft>
              <a:buNone/>
            </a:pPr>
            <a:r>
              <a:rPr lang="ja" sz="700">
                <a:solidFill>
                  <a:srgbClr val="434343"/>
                </a:solidFill>
                <a:latin typeface="Calibri"/>
                <a:ea typeface="Calibri"/>
                <a:cs typeface="Calibri"/>
                <a:sym typeface="Calibri"/>
              </a:rPr>
              <a:t>テキストや日付データを指定した条件で、</a:t>
            </a:r>
            <a:endParaRPr sz="700">
              <a:solidFill>
                <a:srgbClr val="434343"/>
              </a:solidFill>
              <a:latin typeface="Calibri"/>
              <a:ea typeface="Calibri"/>
              <a:cs typeface="Calibri"/>
              <a:sym typeface="Calibri"/>
            </a:endParaRPr>
          </a:p>
          <a:p>
            <a:pPr indent="0" lvl="0" marL="0" rtl="0" algn="l">
              <a:spcBef>
                <a:spcPts val="0"/>
              </a:spcBef>
              <a:spcAft>
                <a:spcPts val="0"/>
              </a:spcAft>
              <a:buNone/>
            </a:pPr>
            <a:r>
              <a:rPr lang="ja" sz="700">
                <a:solidFill>
                  <a:srgbClr val="434343"/>
                </a:solidFill>
                <a:latin typeface="Calibri"/>
                <a:ea typeface="Calibri"/>
                <a:cs typeface="Calibri"/>
                <a:sym typeface="Calibri"/>
              </a:rPr>
              <a:t>変換することが可能です。</a:t>
            </a:r>
            <a:endParaRPr sz="700">
              <a:solidFill>
                <a:srgbClr val="434343"/>
              </a:solidFill>
              <a:latin typeface="Calibri"/>
              <a:ea typeface="Calibri"/>
              <a:cs typeface="Calibri"/>
              <a:sym typeface="Calibri"/>
            </a:endParaRPr>
          </a:p>
        </p:txBody>
      </p:sp>
      <p:sp>
        <p:nvSpPr>
          <p:cNvPr id="199" name="Google Shape;199;p22"/>
          <p:cNvSpPr/>
          <p:nvPr/>
        </p:nvSpPr>
        <p:spPr>
          <a:xfrm>
            <a:off x="6799822" y="3795471"/>
            <a:ext cx="2127900" cy="695700"/>
          </a:xfrm>
          <a:prstGeom prst="roundRect">
            <a:avLst>
              <a:gd fmla="val 10491"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txBox="1"/>
          <p:nvPr/>
        </p:nvSpPr>
        <p:spPr>
          <a:xfrm>
            <a:off x="7219099" y="3870542"/>
            <a:ext cx="1794900" cy="257100"/>
          </a:xfrm>
          <a:prstGeom prst="rect">
            <a:avLst/>
          </a:prstGeom>
          <a:noFill/>
          <a:ln>
            <a:noFill/>
          </a:ln>
        </p:spPr>
        <p:txBody>
          <a:bodyPr anchorCtr="0" anchor="ctr" bIns="91425" lIns="90000" spcFirstLastPara="1" rIns="91425" wrap="square" tIns="91425">
            <a:noAutofit/>
          </a:bodyPr>
          <a:lstStyle/>
          <a:p>
            <a:pPr indent="0" lvl="0" marL="0" rtl="0" algn="l">
              <a:spcBef>
                <a:spcPts val="0"/>
              </a:spcBef>
              <a:spcAft>
                <a:spcPts val="0"/>
              </a:spcAft>
              <a:buNone/>
            </a:pPr>
            <a:r>
              <a:rPr b="1" lang="ja" sz="900">
                <a:solidFill>
                  <a:schemeClr val="dk2"/>
                </a:solidFill>
                <a:latin typeface="Calibri"/>
                <a:ea typeface="Calibri"/>
                <a:cs typeface="Calibri"/>
                <a:sym typeface="Calibri"/>
              </a:rPr>
              <a:t>CSVを操作</a:t>
            </a:r>
            <a:endParaRPr b="1" sz="900">
              <a:solidFill>
                <a:schemeClr val="dk2"/>
              </a:solidFill>
              <a:latin typeface="Calibri"/>
              <a:ea typeface="Calibri"/>
              <a:cs typeface="Calibri"/>
              <a:sym typeface="Calibri"/>
            </a:endParaRPr>
          </a:p>
        </p:txBody>
      </p:sp>
      <p:sp>
        <p:nvSpPr>
          <p:cNvPr id="201" name="Google Shape;201;p22"/>
          <p:cNvSpPr txBox="1"/>
          <p:nvPr/>
        </p:nvSpPr>
        <p:spPr>
          <a:xfrm>
            <a:off x="6849901" y="4098213"/>
            <a:ext cx="2029500" cy="407700"/>
          </a:xfrm>
          <a:prstGeom prst="rect">
            <a:avLst/>
          </a:prstGeom>
          <a:noFill/>
          <a:ln>
            <a:noFill/>
          </a:ln>
        </p:spPr>
        <p:txBody>
          <a:bodyPr anchorCtr="0" anchor="t" bIns="91425" lIns="90000" spcFirstLastPara="1" rIns="91425" wrap="square" tIns="91425">
            <a:noAutofit/>
          </a:bodyPr>
          <a:lstStyle/>
          <a:p>
            <a:pPr indent="0" lvl="0" marL="0" rtl="0" algn="l">
              <a:spcBef>
                <a:spcPts val="0"/>
              </a:spcBef>
              <a:spcAft>
                <a:spcPts val="0"/>
              </a:spcAft>
              <a:buNone/>
            </a:pPr>
            <a:r>
              <a:rPr lang="ja" sz="700">
                <a:solidFill>
                  <a:srgbClr val="434343"/>
                </a:solidFill>
                <a:latin typeface="Calibri"/>
                <a:ea typeface="Calibri"/>
                <a:cs typeface="Calibri"/>
                <a:sym typeface="Calibri"/>
              </a:rPr>
              <a:t>CSVファイルの加工やデータ抽出を</a:t>
            </a:r>
            <a:r>
              <a:rPr lang="ja" sz="700">
                <a:solidFill>
                  <a:srgbClr val="434343"/>
                </a:solidFill>
                <a:latin typeface="Calibri"/>
                <a:ea typeface="Calibri"/>
                <a:cs typeface="Calibri"/>
                <a:sym typeface="Calibri"/>
              </a:rPr>
              <a:t>AIで実施します。</a:t>
            </a:r>
            <a:endParaRPr sz="700">
              <a:solidFill>
                <a:srgbClr val="434343"/>
              </a:solidFill>
              <a:latin typeface="Calibri"/>
              <a:ea typeface="Calibri"/>
              <a:cs typeface="Calibri"/>
              <a:sym typeface="Calibri"/>
            </a:endParaRPr>
          </a:p>
        </p:txBody>
      </p:sp>
      <p:pic>
        <p:nvPicPr>
          <p:cNvPr id="202" name="Google Shape;202;p22"/>
          <p:cNvPicPr preferRelativeResize="0"/>
          <p:nvPr/>
        </p:nvPicPr>
        <p:blipFill>
          <a:blip r:embed="rId12">
            <a:alphaModFix/>
          </a:blip>
          <a:stretch>
            <a:fillRect/>
          </a:stretch>
        </p:blipFill>
        <p:spPr>
          <a:xfrm>
            <a:off x="2589975" y="3059600"/>
            <a:ext cx="252000" cy="252000"/>
          </a:xfrm>
          <a:prstGeom prst="rect">
            <a:avLst/>
          </a:prstGeom>
          <a:noFill/>
          <a:ln>
            <a:noFill/>
          </a:ln>
        </p:spPr>
      </p:pic>
      <p:pic>
        <p:nvPicPr>
          <p:cNvPr id="203" name="Google Shape;203;p22"/>
          <p:cNvPicPr preferRelativeResize="0"/>
          <p:nvPr/>
        </p:nvPicPr>
        <p:blipFill>
          <a:blip r:embed="rId13">
            <a:alphaModFix/>
          </a:blip>
          <a:stretch>
            <a:fillRect/>
          </a:stretch>
        </p:blipFill>
        <p:spPr>
          <a:xfrm>
            <a:off x="6973589" y="3065603"/>
            <a:ext cx="215738" cy="221566"/>
          </a:xfrm>
          <a:prstGeom prst="rect">
            <a:avLst/>
          </a:prstGeom>
          <a:noFill/>
          <a:ln>
            <a:noFill/>
          </a:ln>
        </p:spPr>
      </p:pic>
      <p:sp>
        <p:nvSpPr>
          <p:cNvPr id="204" name="Google Shape;204;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
        <p:nvSpPr>
          <p:cNvPr id="205" name="Google Shape;205;p22"/>
          <p:cNvSpPr/>
          <p:nvPr/>
        </p:nvSpPr>
        <p:spPr>
          <a:xfrm>
            <a:off x="1879980" y="2206103"/>
            <a:ext cx="425700" cy="180300"/>
          </a:xfrm>
          <a:prstGeom prst="roundRect">
            <a:avLst>
              <a:gd fmla="val 50000" name="adj"/>
            </a:avLst>
          </a:prstGeom>
          <a:gradFill>
            <a:gsLst>
              <a:gs pos="0">
                <a:srgbClr val="2CD6C2"/>
              </a:gs>
              <a:gs pos="100000">
                <a:srgbClr val="09B6F0"/>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700">
                <a:solidFill>
                  <a:srgbClr val="FFFFFF"/>
                </a:solidFill>
              </a:rPr>
              <a:t>API</a:t>
            </a:r>
            <a:endParaRPr b="1" sz="700">
              <a:solidFill>
                <a:srgbClr val="FFFFFF"/>
              </a:solidFill>
            </a:endParaRPr>
          </a:p>
        </p:txBody>
      </p:sp>
      <p:sp>
        <p:nvSpPr>
          <p:cNvPr id="206" name="Google Shape;206;p22"/>
          <p:cNvSpPr/>
          <p:nvPr/>
        </p:nvSpPr>
        <p:spPr>
          <a:xfrm>
            <a:off x="1872840" y="2992777"/>
            <a:ext cx="441900" cy="180300"/>
          </a:xfrm>
          <a:prstGeom prst="roundRect">
            <a:avLst>
              <a:gd fmla="val 50000" name="adj"/>
            </a:avLst>
          </a:prstGeom>
          <a:gradFill>
            <a:gsLst>
              <a:gs pos="0">
                <a:srgbClr val="FFC882"/>
              </a:gs>
              <a:gs pos="100000">
                <a:srgbClr val="F58E09"/>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700">
                <a:solidFill>
                  <a:srgbClr val="FFFFFF"/>
                </a:solidFill>
              </a:rPr>
              <a:t>OCR</a:t>
            </a:r>
            <a:endParaRPr b="1" sz="700">
              <a:solidFill>
                <a:srgbClr val="FFFFFF"/>
              </a:solidFill>
            </a:endParaRPr>
          </a:p>
        </p:txBody>
      </p:sp>
      <p:sp>
        <p:nvSpPr>
          <p:cNvPr id="207" name="Google Shape;207;p22"/>
          <p:cNvSpPr/>
          <p:nvPr/>
        </p:nvSpPr>
        <p:spPr>
          <a:xfrm>
            <a:off x="4078013" y="3004000"/>
            <a:ext cx="425700" cy="180300"/>
          </a:xfrm>
          <a:prstGeom prst="roundRect">
            <a:avLst>
              <a:gd fmla="val 50000" name="adj"/>
            </a:avLst>
          </a:prstGeom>
          <a:gradFill>
            <a:gsLst>
              <a:gs pos="0">
                <a:srgbClr val="19C6EC"/>
              </a:gs>
              <a:gs pos="100000">
                <a:srgbClr val="8B73EC"/>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700">
                <a:solidFill>
                  <a:srgbClr val="FFFFFF"/>
                </a:solidFill>
              </a:rPr>
              <a:t>AI</a:t>
            </a:r>
            <a:endParaRPr b="1" sz="700">
              <a:solidFill>
                <a:srgbClr val="FFFFFF"/>
              </a:solidFill>
            </a:endParaRPr>
          </a:p>
        </p:txBody>
      </p:sp>
      <p:sp>
        <p:nvSpPr>
          <p:cNvPr id="208" name="Google Shape;208;p22"/>
          <p:cNvSpPr/>
          <p:nvPr/>
        </p:nvSpPr>
        <p:spPr>
          <a:xfrm>
            <a:off x="4090430" y="2189100"/>
            <a:ext cx="425700" cy="180300"/>
          </a:xfrm>
          <a:prstGeom prst="roundRect">
            <a:avLst>
              <a:gd fmla="val 50000" name="adj"/>
            </a:avLst>
          </a:prstGeom>
          <a:gradFill>
            <a:gsLst>
              <a:gs pos="0">
                <a:srgbClr val="2CD6C2"/>
              </a:gs>
              <a:gs pos="100000">
                <a:srgbClr val="09B6F0"/>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700">
                <a:solidFill>
                  <a:srgbClr val="FFFFFF"/>
                </a:solidFill>
              </a:rPr>
              <a:t>API</a:t>
            </a:r>
            <a:endParaRPr b="1" sz="700">
              <a:solidFill>
                <a:srgbClr val="FFFFFF"/>
              </a:solidFill>
            </a:endParaRPr>
          </a:p>
        </p:txBody>
      </p:sp>
      <p:sp>
        <p:nvSpPr>
          <p:cNvPr id="209" name="Google Shape;209;p22"/>
          <p:cNvSpPr/>
          <p:nvPr/>
        </p:nvSpPr>
        <p:spPr>
          <a:xfrm>
            <a:off x="6275355" y="2189100"/>
            <a:ext cx="425700" cy="180300"/>
          </a:xfrm>
          <a:prstGeom prst="roundRect">
            <a:avLst>
              <a:gd fmla="val 50000" name="adj"/>
            </a:avLst>
          </a:prstGeom>
          <a:gradFill>
            <a:gsLst>
              <a:gs pos="0">
                <a:srgbClr val="2CD6C2"/>
              </a:gs>
              <a:gs pos="100000">
                <a:srgbClr val="09B6F0"/>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700">
                <a:solidFill>
                  <a:srgbClr val="FFFFFF"/>
                </a:solidFill>
              </a:rPr>
              <a:t>API</a:t>
            </a:r>
            <a:endParaRPr b="1" sz="700">
              <a:solidFill>
                <a:srgbClr val="FFFFFF"/>
              </a:solidFill>
            </a:endParaRPr>
          </a:p>
        </p:txBody>
      </p:sp>
      <p:grpSp>
        <p:nvGrpSpPr>
          <p:cNvPr id="210" name="Google Shape;210;p22"/>
          <p:cNvGrpSpPr/>
          <p:nvPr/>
        </p:nvGrpSpPr>
        <p:grpSpPr>
          <a:xfrm>
            <a:off x="6806765" y="2168180"/>
            <a:ext cx="2136973" cy="710913"/>
            <a:chOff x="218194" y="2175780"/>
            <a:chExt cx="2136973" cy="710913"/>
          </a:xfrm>
        </p:grpSpPr>
        <p:sp>
          <p:nvSpPr>
            <p:cNvPr id="211" name="Google Shape;211;p22"/>
            <p:cNvSpPr/>
            <p:nvPr/>
          </p:nvSpPr>
          <p:spPr>
            <a:xfrm>
              <a:off x="218194" y="2175780"/>
              <a:ext cx="2127000" cy="696000"/>
            </a:xfrm>
            <a:prstGeom prst="roundRect">
              <a:avLst>
                <a:gd fmla="val 10491"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txBox="1"/>
            <p:nvPr/>
          </p:nvSpPr>
          <p:spPr>
            <a:xfrm>
              <a:off x="640545" y="2250892"/>
              <a:ext cx="1574700" cy="257100"/>
            </a:xfrm>
            <a:prstGeom prst="rect">
              <a:avLst/>
            </a:prstGeom>
            <a:noFill/>
            <a:ln>
              <a:noFill/>
            </a:ln>
          </p:spPr>
          <p:txBody>
            <a:bodyPr anchorCtr="0" anchor="ctr" bIns="91425" lIns="90000" spcFirstLastPara="1" rIns="91425" wrap="square" tIns="91425">
              <a:noAutofit/>
            </a:bodyPr>
            <a:lstStyle/>
            <a:p>
              <a:pPr indent="0" lvl="0" marL="0" rtl="0" algn="l">
                <a:spcBef>
                  <a:spcPts val="0"/>
                </a:spcBef>
                <a:spcAft>
                  <a:spcPts val="0"/>
                </a:spcAft>
                <a:buNone/>
              </a:pPr>
              <a:r>
                <a:rPr b="1" lang="ja" sz="900">
                  <a:solidFill>
                    <a:schemeClr val="dk2"/>
                  </a:solidFill>
                  <a:latin typeface="Calibri"/>
                  <a:ea typeface="Calibri"/>
                  <a:cs typeface="Calibri"/>
                  <a:sym typeface="Calibri"/>
                </a:rPr>
                <a:t>データベースを操作</a:t>
              </a:r>
              <a:endParaRPr b="1" sz="900">
                <a:solidFill>
                  <a:schemeClr val="dk2"/>
                </a:solidFill>
                <a:latin typeface="Calibri"/>
                <a:ea typeface="Calibri"/>
                <a:cs typeface="Calibri"/>
                <a:sym typeface="Calibri"/>
              </a:endParaRPr>
            </a:p>
          </p:txBody>
        </p:sp>
        <p:sp>
          <p:nvSpPr>
            <p:cNvPr id="213" name="Google Shape;213;p22"/>
            <p:cNvSpPr txBox="1"/>
            <p:nvPr/>
          </p:nvSpPr>
          <p:spPr>
            <a:xfrm>
              <a:off x="326568" y="2478693"/>
              <a:ext cx="2028600" cy="408000"/>
            </a:xfrm>
            <a:prstGeom prst="rect">
              <a:avLst/>
            </a:prstGeom>
            <a:noFill/>
            <a:ln>
              <a:noFill/>
            </a:ln>
          </p:spPr>
          <p:txBody>
            <a:bodyPr anchorCtr="0" anchor="t" bIns="91425" lIns="90000" spcFirstLastPara="1" rIns="91425" wrap="square" tIns="91425">
              <a:noAutofit/>
            </a:bodyPr>
            <a:lstStyle/>
            <a:p>
              <a:pPr indent="0" lvl="0" marL="0" rtl="0" algn="l">
                <a:spcBef>
                  <a:spcPts val="0"/>
                </a:spcBef>
                <a:spcAft>
                  <a:spcPts val="0"/>
                </a:spcAft>
                <a:buNone/>
              </a:pPr>
              <a:r>
                <a:rPr lang="ja" sz="700">
                  <a:solidFill>
                    <a:srgbClr val="434343"/>
                  </a:solidFill>
                  <a:latin typeface="Calibri"/>
                  <a:ea typeface="Calibri"/>
                  <a:cs typeface="Calibri"/>
                  <a:sym typeface="Calibri"/>
                </a:rPr>
                <a:t>Yoomのデータベースやスプレッドシートを</a:t>
              </a:r>
              <a:endParaRPr sz="700">
                <a:solidFill>
                  <a:srgbClr val="434343"/>
                </a:solidFill>
                <a:latin typeface="Calibri"/>
                <a:ea typeface="Calibri"/>
                <a:cs typeface="Calibri"/>
                <a:sym typeface="Calibri"/>
              </a:endParaRPr>
            </a:p>
            <a:p>
              <a:pPr indent="0" lvl="0" marL="0" rtl="0" algn="l">
                <a:spcBef>
                  <a:spcPts val="0"/>
                </a:spcBef>
                <a:spcAft>
                  <a:spcPts val="0"/>
                </a:spcAft>
                <a:buNone/>
              </a:pPr>
              <a:r>
                <a:rPr lang="ja" sz="700">
                  <a:solidFill>
                    <a:srgbClr val="434343"/>
                  </a:solidFill>
                  <a:latin typeface="Calibri"/>
                  <a:ea typeface="Calibri"/>
                  <a:cs typeface="Calibri"/>
                  <a:sym typeface="Calibri"/>
                </a:rPr>
                <a:t>自由に操作することが可能です。</a:t>
              </a:r>
              <a:endParaRPr sz="700">
                <a:solidFill>
                  <a:srgbClr val="434343"/>
                </a:solidFill>
                <a:latin typeface="Calibri"/>
                <a:ea typeface="Calibri"/>
                <a:cs typeface="Calibri"/>
                <a:sym typeface="Calibri"/>
              </a:endParaRPr>
            </a:p>
          </p:txBody>
        </p:sp>
        <p:pic>
          <p:nvPicPr>
            <p:cNvPr id="214" name="Google Shape;214;p22"/>
            <p:cNvPicPr preferRelativeResize="0"/>
            <p:nvPr/>
          </p:nvPicPr>
          <p:blipFill>
            <a:blip r:embed="rId14">
              <a:alphaModFix/>
            </a:blip>
            <a:stretch>
              <a:fillRect/>
            </a:stretch>
          </p:blipFill>
          <p:spPr>
            <a:xfrm>
              <a:off x="399499" y="2254348"/>
              <a:ext cx="223326" cy="229359"/>
            </a:xfrm>
            <a:prstGeom prst="rect">
              <a:avLst/>
            </a:prstGeom>
            <a:noFill/>
            <a:ln>
              <a:noFill/>
            </a:ln>
          </p:spPr>
        </p:pic>
        <p:sp>
          <p:nvSpPr>
            <p:cNvPr id="215" name="Google Shape;215;p22"/>
            <p:cNvSpPr/>
            <p:nvPr/>
          </p:nvSpPr>
          <p:spPr>
            <a:xfrm>
              <a:off x="1888782" y="2199817"/>
              <a:ext cx="425700" cy="180300"/>
            </a:xfrm>
            <a:prstGeom prst="roundRect">
              <a:avLst>
                <a:gd fmla="val 50000" name="adj"/>
              </a:avLst>
            </a:prstGeom>
            <a:gradFill>
              <a:gsLst>
                <a:gs pos="0">
                  <a:srgbClr val="2CD6C2"/>
                </a:gs>
                <a:gs pos="100000">
                  <a:srgbClr val="09B6F0"/>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700">
                  <a:solidFill>
                    <a:srgbClr val="FFFFFF"/>
                  </a:solidFill>
                </a:rPr>
                <a:t>API</a:t>
              </a:r>
              <a:endParaRPr b="1" sz="700">
                <a:solidFill>
                  <a:srgbClr val="FFFFFF"/>
                </a:solidFill>
              </a:endParaRPr>
            </a:p>
          </p:txBody>
        </p:sp>
      </p:grpSp>
      <p:sp>
        <p:nvSpPr>
          <p:cNvPr id="216" name="Google Shape;216;p22"/>
          <p:cNvSpPr/>
          <p:nvPr/>
        </p:nvSpPr>
        <p:spPr>
          <a:xfrm>
            <a:off x="4078013" y="3828675"/>
            <a:ext cx="425700" cy="180300"/>
          </a:xfrm>
          <a:prstGeom prst="roundRect">
            <a:avLst>
              <a:gd fmla="val 50000" name="adj"/>
            </a:avLst>
          </a:prstGeom>
          <a:gradFill>
            <a:gsLst>
              <a:gs pos="0">
                <a:srgbClr val="19C6EC"/>
              </a:gs>
              <a:gs pos="100000">
                <a:srgbClr val="8B73EC"/>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700">
                <a:solidFill>
                  <a:srgbClr val="FFFFFF"/>
                </a:solidFill>
              </a:rPr>
              <a:t>AI</a:t>
            </a:r>
            <a:endParaRPr b="1" sz="700">
              <a:solidFill>
                <a:srgbClr val="FFFFFF"/>
              </a:solidFill>
            </a:endParaRPr>
          </a:p>
        </p:txBody>
      </p:sp>
      <p:grpSp>
        <p:nvGrpSpPr>
          <p:cNvPr id="217" name="Google Shape;217;p22"/>
          <p:cNvGrpSpPr/>
          <p:nvPr/>
        </p:nvGrpSpPr>
        <p:grpSpPr>
          <a:xfrm>
            <a:off x="4610119" y="3801086"/>
            <a:ext cx="2127000" cy="710909"/>
            <a:chOff x="218194" y="3804458"/>
            <a:chExt cx="2127000" cy="710909"/>
          </a:xfrm>
        </p:grpSpPr>
        <p:sp>
          <p:nvSpPr>
            <p:cNvPr id="218" name="Google Shape;218;p22"/>
            <p:cNvSpPr/>
            <p:nvPr/>
          </p:nvSpPr>
          <p:spPr>
            <a:xfrm>
              <a:off x="218194" y="3804458"/>
              <a:ext cx="2127000" cy="696000"/>
            </a:xfrm>
            <a:prstGeom prst="roundRect">
              <a:avLst>
                <a:gd fmla="val 10491"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txBox="1"/>
            <p:nvPr/>
          </p:nvSpPr>
          <p:spPr>
            <a:xfrm>
              <a:off x="640545" y="3879570"/>
              <a:ext cx="1574700" cy="257100"/>
            </a:xfrm>
            <a:prstGeom prst="rect">
              <a:avLst/>
            </a:prstGeom>
            <a:noFill/>
            <a:ln>
              <a:noFill/>
            </a:ln>
          </p:spPr>
          <p:txBody>
            <a:bodyPr anchorCtr="0" anchor="ctr" bIns="91425" lIns="90000" spcFirstLastPara="1" rIns="91425" wrap="square" tIns="91425">
              <a:noAutofit/>
            </a:bodyPr>
            <a:lstStyle/>
            <a:p>
              <a:pPr indent="0" lvl="0" marL="0" rtl="0" algn="l">
                <a:spcBef>
                  <a:spcPts val="0"/>
                </a:spcBef>
                <a:spcAft>
                  <a:spcPts val="0"/>
                </a:spcAft>
                <a:buNone/>
              </a:pPr>
              <a:r>
                <a:rPr b="1" lang="ja" sz="900">
                  <a:solidFill>
                    <a:schemeClr val="dk2"/>
                  </a:solidFill>
                  <a:latin typeface="Calibri"/>
                  <a:ea typeface="Calibri"/>
                  <a:cs typeface="Calibri"/>
                  <a:sym typeface="Calibri"/>
                </a:rPr>
                <a:t>要約する</a:t>
              </a:r>
              <a:endParaRPr b="1" sz="900">
                <a:solidFill>
                  <a:schemeClr val="dk2"/>
                </a:solidFill>
                <a:latin typeface="Calibri"/>
                <a:ea typeface="Calibri"/>
                <a:cs typeface="Calibri"/>
                <a:sym typeface="Calibri"/>
              </a:endParaRPr>
            </a:p>
          </p:txBody>
        </p:sp>
        <p:sp>
          <p:nvSpPr>
            <p:cNvPr id="220" name="Google Shape;220;p22"/>
            <p:cNvSpPr txBox="1"/>
            <p:nvPr/>
          </p:nvSpPr>
          <p:spPr>
            <a:xfrm>
              <a:off x="326568" y="4107366"/>
              <a:ext cx="1942200" cy="408000"/>
            </a:xfrm>
            <a:prstGeom prst="rect">
              <a:avLst/>
            </a:prstGeom>
            <a:noFill/>
            <a:ln>
              <a:noFill/>
            </a:ln>
          </p:spPr>
          <p:txBody>
            <a:bodyPr anchorCtr="0" anchor="t" bIns="91425" lIns="90000" spcFirstLastPara="1" rIns="91425" wrap="square" tIns="91425">
              <a:noAutofit/>
            </a:bodyPr>
            <a:lstStyle/>
            <a:p>
              <a:pPr indent="0" lvl="0" marL="0" rtl="0" algn="l">
                <a:spcBef>
                  <a:spcPts val="0"/>
                </a:spcBef>
                <a:spcAft>
                  <a:spcPts val="0"/>
                </a:spcAft>
                <a:buNone/>
              </a:pPr>
              <a:r>
                <a:rPr lang="ja" sz="700">
                  <a:solidFill>
                    <a:srgbClr val="434343"/>
                  </a:solidFill>
                  <a:latin typeface="Calibri"/>
                  <a:ea typeface="Calibri"/>
                  <a:cs typeface="Calibri"/>
                  <a:sym typeface="Calibri"/>
                </a:rPr>
                <a:t>長文のテキスト議事録などをAIで要約します。</a:t>
              </a:r>
              <a:endParaRPr sz="700">
                <a:solidFill>
                  <a:srgbClr val="434343"/>
                </a:solidFill>
                <a:latin typeface="Calibri"/>
                <a:ea typeface="Calibri"/>
                <a:cs typeface="Calibri"/>
                <a:sym typeface="Calibri"/>
              </a:endParaRPr>
            </a:p>
          </p:txBody>
        </p:sp>
        <p:pic>
          <p:nvPicPr>
            <p:cNvPr id="221" name="Google Shape;221;p22"/>
            <p:cNvPicPr preferRelativeResize="0"/>
            <p:nvPr/>
          </p:nvPicPr>
          <p:blipFill>
            <a:blip r:embed="rId15">
              <a:alphaModFix/>
            </a:blip>
            <a:stretch>
              <a:fillRect/>
            </a:stretch>
          </p:blipFill>
          <p:spPr>
            <a:xfrm>
              <a:off x="409332" y="3892290"/>
              <a:ext cx="223326" cy="231653"/>
            </a:xfrm>
            <a:prstGeom prst="rect">
              <a:avLst/>
            </a:prstGeom>
            <a:noFill/>
            <a:ln>
              <a:noFill/>
            </a:ln>
          </p:spPr>
        </p:pic>
        <p:sp>
          <p:nvSpPr>
            <p:cNvPr id="222" name="Google Shape;222;p22"/>
            <p:cNvSpPr/>
            <p:nvPr/>
          </p:nvSpPr>
          <p:spPr>
            <a:xfrm>
              <a:off x="1901588" y="3828675"/>
              <a:ext cx="425700" cy="180300"/>
            </a:xfrm>
            <a:prstGeom prst="roundRect">
              <a:avLst>
                <a:gd fmla="val 50000" name="adj"/>
              </a:avLst>
            </a:prstGeom>
            <a:gradFill>
              <a:gsLst>
                <a:gs pos="0">
                  <a:srgbClr val="19C6EC"/>
                </a:gs>
                <a:gs pos="100000">
                  <a:srgbClr val="8B73EC"/>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700">
                  <a:solidFill>
                    <a:srgbClr val="FFFFFF"/>
                  </a:solidFill>
                </a:rPr>
                <a:t>AI</a:t>
              </a:r>
              <a:endParaRPr b="1" sz="700">
                <a:solidFill>
                  <a:srgbClr val="FFFFFF"/>
                </a:solidFill>
              </a:endParaRPr>
            </a:p>
          </p:txBody>
        </p:sp>
      </p:grpSp>
      <p:sp>
        <p:nvSpPr>
          <p:cNvPr id="223" name="Google Shape;223;p22"/>
          <p:cNvSpPr/>
          <p:nvPr/>
        </p:nvSpPr>
        <p:spPr>
          <a:xfrm>
            <a:off x="6279963" y="2998977"/>
            <a:ext cx="425700" cy="180300"/>
          </a:xfrm>
          <a:prstGeom prst="roundRect">
            <a:avLst>
              <a:gd fmla="val 50000" name="adj"/>
            </a:avLst>
          </a:prstGeom>
          <a:gradFill>
            <a:gsLst>
              <a:gs pos="0">
                <a:srgbClr val="19C6EC"/>
              </a:gs>
              <a:gs pos="100000">
                <a:srgbClr val="8B73EC"/>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700">
                <a:solidFill>
                  <a:srgbClr val="FFFFFF"/>
                </a:solidFill>
              </a:rPr>
              <a:t>AI</a:t>
            </a:r>
            <a:endParaRPr b="1" sz="700">
              <a:solidFill>
                <a:srgbClr val="FFFFFF"/>
              </a:solidFill>
            </a:endParaRPr>
          </a:p>
        </p:txBody>
      </p:sp>
      <p:sp>
        <p:nvSpPr>
          <p:cNvPr id="224" name="Google Shape;224;p22"/>
          <p:cNvSpPr/>
          <p:nvPr/>
        </p:nvSpPr>
        <p:spPr>
          <a:xfrm>
            <a:off x="8473388" y="3004000"/>
            <a:ext cx="425700" cy="180300"/>
          </a:xfrm>
          <a:prstGeom prst="roundRect">
            <a:avLst>
              <a:gd fmla="val 50000" name="adj"/>
            </a:avLst>
          </a:prstGeom>
          <a:gradFill>
            <a:gsLst>
              <a:gs pos="0">
                <a:srgbClr val="19C6EC"/>
              </a:gs>
              <a:gs pos="100000">
                <a:srgbClr val="8B73EC"/>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700">
                <a:solidFill>
                  <a:srgbClr val="FFFFFF"/>
                </a:solidFill>
              </a:rPr>
              <a:t>AI</a:t>
            </a:r>
            <a:endParaRPr b="1" sz="700">
              <a:solidFill>
                <a:srgbClr val="FFFFFF"/>
              </a:solidFill>
            </a:endParaRPr>
          </a:p>
        </p:txBody>
      </p:sp>
      <p:grpSp>
        <p:nvGrpSpPr>
          <p:cNvPr id="225" name="Google Shape;225;p22"/>
          <p:cNvGrpSpPr/>
          <p:nvPr/>
        </p:nvGrpSpPr>
        <p:grpSpPr>
          <a:xfrm>
            <a:off x="216302" y="3803339"/>
            <a:ext cx="2563035" cy="723766"/>
            <a:chOff x="6799822" y="2177634"/>
            <a:chExt cx="2563035" cy="723766"/>
          </a:xfrm>
        </p:grpSpPr>
        <p:sp>
          <p:nvSpPr>
            <p:cNvPr id="226" name="Google Shape;226;p22"/>
            <p:cNvSpPr/>
            <p:nvPr/>
          </p:nvSpPr>
          <p:spPr>
            <a:xfrm>
              <a:off x="6799822" y="2177634"/>
              <a:ext cx="2127900" cy="695700"/>
            </a:xfrm>
            <a:prstGeom prst="roundRect">
              <a:avLst>
                <a:gd fmla="val 10491"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txBox="1"/>
            <p:nvPr/>
          </p:nvSpPr>
          <p:spPr>
            <a:xfrm>
              <a:off x="7258957" y="2266024"/>
              <a:ext cx="2103900" cy="257100"/>
            </a:xfrm>
            <a:prstGeom prst="rect">
              <a:avLst/>
            </a:prstGeom>
            <a:noFill/>
            <a:ln>
              <a:noFill/>
            </a:ln>
          </p:spPr>
          <p:txBody>
            <a:bodyPr anchorCtr="0" anchor="ctr" bIns="91425" lIns="90000" spcFirstLastPara="1" rIns="91425" wrap="square" tIns="91425">
              <a:noAutofit/>
            </a:bodyPr>
            <a:lstStyle/>
            <a:p>
              <a:pPr indent="0" lvl="0" marL="0" rtl="0" algn="l">
                <a:spcBef>
                  <a:spcPts val="0"/>
                </a:spcBef>
                <a:spcAft>
                  <a:spcPts val="0"/>
                </a:spcAft>
                <a:buNone/>
              </a:pPr>
              <a:r>
                <a:rPr b="1" lang="ja" sz="900">
                  <a:solidFill>
                    <a:schemeClr val="dk2"/>
                  </a:solidFill>
                  <a:latin typeface="Calibri"/>
                  <a:ea typeface="Calibri"/>
                  <a:cs typeface="Calibri"/>
                  <a:sym typeface="Calibri"/>
                </a:rPr>
                <a:t>ブラウザを操作する</a:t>
              </a:r>
              <a:endParaRPr b="1" sz="900">
                <a:solidFill>
                  <a:schemeClr val="dk2"/>
                </a:solidFill>
                <a:latin typeface="Calibri"/>
                <a:ea typeface="Calibri"/>
                <a:cs typeface="Calibri"/>
                <a:sym typeface="Calibri"/>
              </a:endParaRPr>
            </a:p>
          </p:txBody>
        </p:sp>
        <p:sp>
          <p:nvSpPr>
            <p:cNvPr id="228" name="Google Shape;228;p22"/>
            <p:cNvSpPr txBox="1"/>
            <p:nvPr/>
          </p:nvSpPr>
          <p:spPr>
            <a:xfrm>
              <a:off x="6933045" y="2493700"/>
              <a:ext cx="2103900" cy="407700"/>
            </a:xfrm>
            <a:prstGeom prst="rect">
              <a:avLst/>
            </a:prstGeom>
            <a:noFill/>
            <a:ln>
              <a:noFill/>
            </a:ln>
          </p:spPr>
          <p:txBody>
            <a:bodyPr anchorCtr="0" anchor="t" bIns="91425" lIns="90000" spcFirstLastPara="1" rIns="91425" wrap="square" tIns="91425">
              <a:noAutofit/>
            </a:bodyPr>
            <a:lstStyle/>
            <a:p>
              <a:pPr indent="0" lvl="0" marL="0" rtl="0" algn="l">
                <a:spcBef>
                  <a:spcPts val="0"/>
                </a:spcBef>
                <a:spcAft>
                  <a:spcPts val="0"/>
                </a:spcAft>
                <a:buNone/>
              </a:pPr>
              <a:r>
                <a:rPr lang="ja" sz="700">
                  <a:solidFill>
                    <a:srgbClr val="434343"/>
                  </a:solidFill>
                  <a:latin typeface="Calibri"/>
                  <a:ea typeface="Calibri"/>
                  <a:cs typeface="Calibri"/>
                  <a:sym typeface="Calibri"/>
                </a:rPr>
                <a:t>RPAにより、クリックやデータ入力などの</a:t>
              </a:r>
              <a:endParaRPr sz="700">
                <a:solidFill>
                  <a:srgbClr val="434343"/>
                </a:solidFill>
                <a:latin typeface="Calibri"/>
                <a:ea typeface="Calibri"/>
                <a:cs typeface="Calibri"/>
                <a:sym typeface="Calibri"/>
              </a:endParaRPr>
            </a:p>
            <a:p>
              <a:pPr indent="0" lvl="0" marL="0" rtl="0" algn="l">
                <a:spcBef>
                  <a:spcPts val="0"/>
                </a:spcBef>
                <a:spcAft>
                  <a:spcPts val="0"/>
                </a:spcAft>
                <a:buNone/>
              </a:pPr>
              <a:r>
                <a:rPr lang="ja" sz="700">
                  <a:solidFill>
                    <a:srgbClr val="434343"/>
                  </a:solidFill>
                  <a:latin typeface="Calibri"/>
                  <a:ea typeface="Calibri"/>
                  <a:cs typeface="Calibri"/>
                  <a:sym typeface="Calibri"/>
                </a:rPr>
                <a:t>ブラウザ上の操作を自動で実行します。</a:t>
              </a:r>
              <a:endParaRPr sz="700">
                <a:solidFill>
                  <a:srgbClr val="434343"/>
                </a:solidFill>
                <a:latin typeface="Calibri"/>
                <a:ea typeface="Calibri"/>
                <a:cs typeface="Calibri"/>
                <a:sym typeface="Calibri"/>
              </a:endParaRPr>
            </a:p>
          </p:txBody>
        </p:sp>
        <p:pic>
          <p:nvPicPr>
            <p:cNvPr id="229" name="Google Shape;229;p22"/>
            <p:cNvPicPr preferRelativeResize="0"/>
            <p:nvPr/>
          </p:nvPicPr>
          <p:blipFill>
            <a:blip r:embed="rId16">
              <a:alphaModFix/>
            </a:blip>
            <a:stretch>
              <a:fillRect/>
            </a:stretch>
          </p:blipFill>
          <p:spPr>
            <a:xfrm>
              <a:off x="7001563" y="2260075"/>
              <a:ext cx="244799" cy="244799"/>
            </a:xfrm>
            <a:prstGeom prst="rect">
              <a:avLst/>
            </a:prstGeom>
            <a:noFill/>
            <a:ln>
              <a:noFill/>
            </a:ln>
          </p:spPr>
        </p:pic>
        <p:sp>
          <p:nvSpPr>
            <p:cNvPr id="230" name="Google Shape;230;p22"/>
            <p:cNvSpPr/>
            <p:nvPr/>
          </p:nvSpPr>
          <p:spPr>
            <a:xfrm>
              <a:off x="8472439" y="2206110"/>
              <a:ext cx="425700" cy="180300"/>
            </a:xfrm>
            <a:prstGeom prst="roundRect">
              <a:avLst>
                <a:gd fmla="val 50000" name="adj"/>
              </a:avLst>
            </a:prstGeom>
            <a:gradFill>
              <a:gsLst>
                <a:gs pos="0">
                  <a:srgbClr val="F9997C"/>
                </a:gs>
                <a:gs pos="100000">
                  <a:srgbClr val="F7706C"/>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700">
                  <a:solidFill>
                    <a:srgbClr val="FFFFFF"/>
                  </a:solidFill>
                </a:rPr>
                <a:t>RPA</a:t>
              </a:r>
              <a:endParaRPr b="1" sz="700">
                <a:solidFill>
                  <a:srgbClr val="FFFFFF"/>
                </a:solidFill>
              </a:endParaRPr>
            </a:p>
          </p:txBody>
        </p:sp>
      </p:grpSp>
      <p:sp>
        <p:nvSpPr>
          <p:cNvPr id="231" name="Google Shape;231;p22"/>
          <p:cNvSpPr txBox="1"/>
          <p:nvPr/>
        </p:nvSpPr>
        <p:spPr>
          <a:xfrm>
            <a:off x="7219099" y="1456078"/>
            <a:ext cx="1794900" cy="257100"/>
          </a:xfrm>
          <a:prstGeom prst="rect">
            <a:avLst/>
          </a:prstGeom>
          <a:noFill/>
          <a:ln>
            <a:noFill/>
          </a:ln>
        </p:spPr>
        <p:txBody>
          <a:bodyPr anchorCtr="0" anchor="ctr" bIns="91425" lIns="90000" spcFirstLastPara="1" rIns="91425" wrap="square" tIns="91425">
            <a:noAutofit/>
          </a:bodyPr>
          <a:lstStyle/>
          <a:p>
            <a:pPr indent="0" lvl="0" marL="0" rtl="0" algn="l">
              <a:spcBef>
                <a:spcPts val="0"/>
              </a:spcBef>
              <a:spcAft>
                <a:spcPts val="0"/>
              </a:spcAft>
              <a:buNone/>
            </a:pPr>
            <a:r>
              <a:rPr b="1" lang="ja" sz="900">
                <a:solidFill>
                  <a:schemeClr val="dk2"/>
                </a:solidFill>
                <a:latin typeface="Calibri"/>
                <a:ea typeface="Calibri"/>
                <a:cs typeface="Calibri"/>
                <a:sym typeface="Calibri"/>
              </a:rPr>
              <a:t>計算処理</a:t>
            </a:r>
            <a:endParaRPr b="1" sz="900">
              <a:solidFill>
                <a:schemeClr val="dk2"/>
              </a:solidFill>
              <a:latin typeface="Calibri"/>
              <a:ea typeface="Calibri"/>
              <a:cs typeface="Calibri"/>
              <a:sym typeface="Calibri"/>
            </a:endParaRPr>
          </a:p>
        </p:txBody>
      </p:sp>
      <p:sp>
        <p:nvSpPr>
          <p:cNvPr id="232" name="Google Shape;232;p22"/>
          <p:cNvSpPr txBox="1"/>
          <p:nvPr/>
        </p:nvSpPr>
        <p:spPr>
          <a:xfrm>
            <a:off x="6849901" y="1666746"/>
            <a:ext cx="2029500" cy="407700"/>
          </a:xfrm>
          <a:prstGeom prst="rect">
            <a:avLst/>
          </a:prstGeom>
          <a:noFill/>
          <a:ln>
            <a:noFill/>
          </a:ln>
        </p:spPr>
        <p:txBody>
          <a:bodyPr anchorCtr="0" anchor="t" bIns="91425" lIns="90000" spcFirstLastPara="1" rIns="91425" wrap="square" tIns="91425">
            <a:noAutofit/>
          </a:bodyPr>
          <a:lstStyle/>
          <a:p>
            <a:pPr indent="0" lvl="0" marL="0" rtl="0" algn="l">
              <a:spcBef>
                <a:spcPts val="0"/>
              </a:spcBef>
              <a:spcAft>
                <a:spcPts val="0"/>
              </a:spcAft>
              <a:buNone/>
            </a:pPr>
            <a:r>
              <a:rPr lang="ja" sz="700">
                <a:solidFill>
                  <a:srgbClr val="434343"/>
                </a:solidFill>
                <a:latin typeface="Calibri"/>
                <a:ea typeface="Calibri"/>
                <a:cs typeface="Calibri"/>
                <a:sym typeface="Calibri"/>
              </a:rPr>
              <a:t>四則演算などの計算処理が可能です。</a:t>
            </a:r>
            <a:endParaRPr sz="700">
              <a:solidFill>
                <a:srgbClr val="434343"/>
              </a:solidFill>
              <a:latin typeface="Calibri"/>
              <a:ea typeface="Calibri"/>
              <a:cs typeface="Calibri"/>
              <a:sym typeface="Calibri"/>
            </a:endParaRPr>
          </a:p>
        </p:txBody>
      </p:sp>
      <p:pic>
        <p:nvPicPr>
          <p:cNvPr id="233" name="Google Shape;233;p22"/>
          <p:cNvPicPr preferRelativeResize="0"/>
          <p:nvPr/>
        </p:nvPicPr>
        <p:blipFill>
          <a:blip r:embed="rId17">
            <a:alphaModFix/>
          </a:blip>
          <a:stretch>
            <a:fillRect/>
          </a:stretch>
        </p:blipFill>
        <p:spPr>
          <a:xfrm>
            <a:off x="6967384" y="1471248"/>
            <a:ext cx="223325" cy="223325"/>
          </a:xfrm>
          <a:prstGeom prst="rect">
            <a:avLst/>
          </a:prstGeom>
          <a:noFill/>
          <a:ln>
            <a:noFill/>
          </a:ln>
        </p:spPr>
      </p:pic>
      <p:pic>
        <p:nvPicPr>
          <p:cNvPr id="234" name="Google Shape;234;p22"/>
          <p:cNvPicPr preferRelativeResize="0"/>
          <p:nvPr/>
        </p:nvPicPr>
        <p:blipFill>
          <a:blip r:embed="rId18">
            <a:alphaModFix/>
          </a:blip>
          <a:stretch>
            <a:fillRect/>
          </a:stretch>
        </p:blipFill>
        <p:spPr>
          <a:xfrm>
            <a:off x="6975309" y="3869793"/>
            <a:ext cx="266075" cy="266075"/>
          </a:xfrm>
          <a:prstGeom prst="rect">
            <a:avLst/>
          </a:prstGeom>
          <a:noFill/>
          <a:ln>
            <a:noFill/>
          </a:ln>
        </p:spPr>
      </p:pic>
      <p:sp>
        <p:nvSpPr>
          <p:cNvPr id="235" name="Google Shape;235;p22"/>
          <p:cNvSpPr/>
          <p:nvPr/>
        </p:nvSpPr>
        <p:spPr>
          <a:xfrm>
            <a:off x="8473388" y="3845650"/>
            <a:ext cx="425700" cy="180300"/>
          </a:xfrm>
          <a:prstGeom prst="roundRect">
            <a:avLst>
              <a:gd fmla="val 50000" name="adj"/>
            </a:avLst>
          </a:prstGeom>
          <a:gradFill>
            <a:gsLst>
              <a:gs pos="0">
                <a:srgbClr val="19C6EC"/>
              </a:gs>
              <a:gs pos="100000">
                <a:srgbClr val="8B73EC"/>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700">
                <a:solidFill>
                  <a:srgbClr val="FFFFFF"/>
                </a:solidFill>
              </a:rPr>
              <a:t>AI</a:t>
            </a:r>
            <a:endParaRPr b="1" sz="7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3"/>
          <p:cNvPicPr preferRelativeResize="0"/>
          <p:nvPr/>
        </p:nvPicPr>
        <p:blipFill>
          <a:blip r:embed="rId3">
            <a:alphaModFix/>
          </a:blip>
          <a:stretch>
            <a:fillRect/>
          </a:stretch>
        </p:blipFill>
        <p:spPr>
          <a:xfrm>
            <a:off x="5160012" y="2186325"/>
            <a:ext cx="728400" cy="728400"/>
          </a:xfrm>
          <a:prstGeom prst="rect">
            <a:avLst/>
          </a:prstGeom>
          <a:noFill/>
          <a:ln>
            <a:noFill/>
          </a:ln>
        </p:spPr>
      </p:pic>
      <p:sp>
        <p:nvSpPr>
          <p:cNvPr id="241" name="Google Shape;241;p23"/>
          <p:cNvSpPr txBox="1"/>
          <p:nvPr>
            <p:ph idx="12" type="sldNum"/>
          </p:nvPr>
        </p:nvSpPr>
        <p:spPr>
          <a:xfrm>
            <a:off x="8472458" y="4676554"/>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pic>
        <p:nvPicPr>
          <p:cNvPr id="242" name="Google Shape;242;p23"/>
          <p:cNvPicPr preferRelativeResize="0"/>
          <p:nvPr/>
        </p:nvPicPr>
        <p:blipFill>
          <a:blip r:embed="rId4">
            <a:alphaModFix/>
          </a:blip>
          <a:stretch>
            <a:fillRect/>
          </a:stretch>
        </p:blipFill>
        <p:spPr>
          <a:xfrm>
            <a:off x="1402477" y="1384813"/>
            <a:ext cx="554400" cy="554400"/>
          </a:xfrm>
          <a:prstGeom prst="rect">
            <a:avLst/>
          </a:prstGeom>
          <a:noFill/>
          <a:ln>
            <a:noFill/>
          </a:ln>
        </p:spPr>
      </p:pic>
      <p:pic>
        <p:nvPicPr>
          <p:cNvPr id="243" name="Google Shape;243;p23"/>
          <p:cNvPicPr preferRelativeResize="0"/>
          <p:nvPr/>
        </p:nvPicPr>
        <p:blipFill>
          <a:blip r:embed="rId5">
            <a:alphaModFix/>
          </a:blip>
          <a:stretch>
            <a:fillRect/>
          </a:stretch>
        </p:blipFill>
        <p:spPr>
          <a:xfrm>
            <a:off x="3157554" y="2268059"/>
            <a:ext cx="554400" cy="554400"/>
          </a:xfrm>
          <a:prstGeom prst="rect">
            <a:avLst/>
          </a:prstGeom>
          <a:noFill/>
          <a:ln>
            <a:noFill/>
          </a:ln>
        </p:spPr>
      </p:pic>
      <p:pic>
        <p:nvPicPr>
          <p:cNvPr id="244" name="Google Shape;244;p23"/>
          <p:cNvPicPr preferRelativeResize="0"/>
          <p:nvPr/>
        </p:nvPicPr>
        <p:blipFill>
          <a:blip r:embed="rId6">
            <a:alphaModFix/>
          </a:blip>
          <a:stretch>
            <a:fillRect/>
          </a:stretch>
        </p:blipFill>
        <p:spPr>
          <a:xfrm>
            <a:off x="1373654" y="3021538"/>
            <a:ext cx="554400" cy="554400"/>
          </a:xfrm>
          <a:prstGeom prst="rect">
            <a:avLst/>
          </a:prstGeom>
          <a:noFill/>
          <a:ln>
            <a:noFill/>
          </a:ln>
        </p:spPr>
      </p:pic>
      <p:pic>
        <p:nvPicPr>
          <p:cNvPr id="245" name="Google Shape;245;p23"/>
          <p:cNvPicPr preferRelativeResize="0"/>
          <p:nvPr/>
        </p:nvPicPr>
        <p:blipFill>
          <a:blip r:embed="rId7">
            <a:alphaModFix/>
          </a:blip>
          <a:stretch>
            <a:fillRect/>
          </a:stretch>
        </p:blipFill>
        <p:spPr>
          <a:xfrm>
            <a:off x="1373653" y="2268059"/>
            <a:ext cx="554400" cy="554400"/>
          </a:xfrm>
          <a:prstGeom prst="rect">
            <a:avLst/>
          </a:prstGeom>
          <a:noFill/>
          <a:ln>
            <a:noFill/>
          </a:ln>
        </p:spPr>
      </p:pic>
      <p:pic>
        <p:nvPicPr>
          <p:cNvPr id="246" name="Google Shape;246;p23"/>
          <p:cNvPicPr preferRelativeResize="0"/>
          <p:nvPr/>
        </p:nvPicPr>
        <p:blipFill>
          <a:blip r:embed="rId8">
            <a:alphaModFix/>
          </a:blip>
          <a:stretch>
            <a:fillRect/>
          </a:stretch>
        </p:blipFill>
        <p:spPr>
          <a:xfrm>
            <a:off x="1403625" y="567375"/>
            <a:ext cx="554400" cy="554400"/>
          </a:xfrm>
          <a:prstGeom prst="rect">
            <a:avLst/>
          </a:prstGeom>
          <a:noFill/>
          <a:ln>
            <a:noFill/>
          </a:ln>
        </p:spPr>
      </p:pic>
      <p:pic>
        <p:nvPicPr>
          <p:cNvPr id="247" name="Google Shape;247;p23"/>
          <p:cNvPicPr preferRelativeResize="0"/>
          <p:nvPr/>
        </p:nvPicPr>
        <p:blipFill>
          <a:blip r:embed="rId9">
            <a:alphaModFix/>
          </a:blip>
          <a:stretch>
            <a:fillRect/>
          </a:stretch>
        </p:blipFill>
        <p:spPr>
          <a:xfrm>
            <a:off x="7081496" y="1387663"/>
            <a:ext cx="548700" cy="548700"/>
          </a:xfrm>
          <a:prstGeom prst="rect">
            <a:avLst/>
          </a:prstGeom>
          <a:noFill/>
          <a:ln>
            <a:noFill/>
          </a:ln>
        </p:spPr>
      </p:pic>
      <p:pic>
        <p:nvPicPr>
          <p:cNvPr id="248" name="Google Shape;248;p23"/>
          <p:cNvPicPr preferRelativeResize="0"/>
          <p:nvPr/>
        </p:nvPicPr>
        <p:blipFill rotWithShape="1">
          <a:blip r:embed="rId10">
            <a:alphaModFix/>
          </a:blip>
          <a:srcRect b="0" l="0" r="0" t="0"/>
          <a:stretch/>
        </p:blipFill>
        <p:spPr>
          <a:xfrm>
            <a:off x="5106731" y="1244525"/>
            <a:ext cx="834975" cy="834975"/>
          </a:xfrm>
          <a:prstGeom prst="rect">
            <a:avLst/>
          </a:prstGeom>
          <a:noFill/>
          <a:ln>
            <a:noFill/>
          </a:ln>
        </p:spPr>
      </p:pic>
      <p:pic>
        <p:nvPicPr>
          <p:cNvPr id="249" name="Google Shape;249;p23"/>
          <p:cNvPicPr preferRelativeResize="0"/>
          <p:nvPr/>
        </p:nvPicPr>
        <p:blipFill>
          <a:blip r:embed="rId11">
            <a:alphaModFix/>
          </a:blip>
          <a:stretch>
            <a:fillRect/>
          </a:stretch>
        </p:blipFill>
        <p:spPr>
          <a:xfrm>
            <a:off x="6159020" y="2181059"/>
            <a:ext cx="728400" cy="728400"/>
          </a:xfrm>
          <a:prstGeom prst="rect">
            <a:avLst/>
          </a:prstGeom>
          <a:noFill/>
          <a:ln>
            <a:noFill/>
          </a:ln>
        </p:spPr>
      </p:pic>
      <p:pic>
        <p:nvPicPr>
          <p:cNvPr id="250" name="Google Shape;250;p23"/>
          <p:cNvPicPr preferRelativeResize="0"/>
          <p:nvPr/>
        </p:nvPicPr>
        <p:blipFill>
          <a:blip r:embed="rId12">
            <a:alphaModFix/>
          </a:blip>
          <a:stretch>
            <a:fillRect/>
          </a:stretch>
        </p:blipFill>
        <p:spPr>
          <a:xfrm>
            <a:off x="521795" y="1384813"/>
            <a:ext cx="554400" cy="554400"/>
          </a:xfrm>
          <a:prstGeom prst="rect">
            <a:avLst/>
          </a:prstGeom>
          <a:noFill/>
          <a:ln>
            <a:noFill/>
          </a:ln>
        </p:spPr>
      </p:pic>
      <p:pic>
        <p:nvPicPr>
          <p:cNvPr id="251" name="Google Shape;251;p23"/>
          <p:cNvPicPr preferRelativeResize="0"/>
          <p:nvPr/>
        </p:nvPicPr>
        <p:blipFill>
          <a:blip r:embed="rId13">
            <a:alphaModFix/>
          </a:blip>
          <a:stretch>
            <a:fillRect/>
          </a:stretch>
        </p:blipFill>
        <p:spPr>
          <a:xfrm>
            <a:off x="2283159" y="1339050"/>
            <a:ext cx="645925" cy="645925"/>
          </a:xfrm>
          <a:prstGeom prst="rect">
            <a:avLst/>
          </a:prstGeom>
          <a:noFill/>
          <a:ln>
            <a:noFill/>
          </a:ln>
        </p:spPr>
      </p:pic>
      <p:pic>
        <p:nvPicPr>
          <p:cNvPr id="252" name="Google Shape;252;p23"/>
          <p:cNvPicPr preferRelativeResize="0"/>
          <p:nvPr/>
        </p:nvPicPr>
        <p:blipFill rotWithShape="1">
          <a:blip r:embed="rId14">
            <a:alphaModFix/>
          </a:blip>
          <a:srcRect b="0" l="0" r="0" t="0"/>
          <a:stretch/>
        </p:blipFill>
        <p:spPr>
          <a:xfrm>
            <a:off x="7053550" y="3762619"/>
            <a:ext cx="554400" cy="554400"/>
          </a:xfrm>
          <a:prstGeom prst="rect">
            <a:avLst/>
          </a:prstGeom>
          <a:noFill/>
          <a:ln>
            <a:noFill/>
          </a:ln>
        </p:spPr>
      </p:pic>
      <p:pic>
        <p:nvPicPr>
          <p:cNvPr id="253" name="Google Shape;253;p23"/>
          <p:cNvPicPr preferRelativeResize="0"/>
          <p:nvPr/>
        </p:nvPicPr>
        <p:blipFill>
          <a:blip r:embed="rId15">
            <a:alphaModFix/>
          </a:blip>
          <a:stretch>
            <a:fillRect/>
          </a:stretch>
        </p:blipFill>
        <p:spPr>
          <a:xfrm>
            <a:off x="7956478" y="1394209"/>
            <a:ext cx="535607" cy="535607"/>
          </a:xfrm>
          <a:prstGeom prst="rect">
            <a:avLst/>
          </a:prstGeom>
          <a:noFill/>
          <a:ln>
            <a:noFill/>
          </a:ln>
        </p:spPr>
      </p:pic>
      <p:pic>
        <p:nvPicPr>
          <p:cNvPr id="254" name="Google Shape;254;p23"/>
          <p:cNvPicPr preferRelativeResize="0"/>
          <p:nvPr/>
        </p:nvPicPr>
        <p:blipFill>
          <a:blip r:embed="rId16">
            <a:alphaModFix/>
          </a:blip>
          <a:stretch>
            <a:fillRect/>
          </a:stretch>
        </p:blipFill>
        <p:spPr>
          <a:xfrm>
            <a:off x="3255366" y="1339813"/>
            <a:ext cx="644400" cy="644400"/>
          </a:xfrm>
          <a:prstGeom prst="rect">
            <a:avLst/>
          </a:prstGeom>
          <a:noFill/>
          <a:ln>
            <a:noFill/>
          </a:ln>
        </p:spPr>
      </p:pic>
      <p:pic>
        <p:nvPicPr>
          <p:cNvPr id="255" name="Google Shape;255;p23"/>
          <p:cNvPicPr preferRelativeResize="0"/>
          <p:nvPr/>
        </p:nvPicPr>
        <p:blipFill>
          <a:blip r:embed="rId17">
            <a:alphaModFix/>
          </a:blip>
          <a:stretch>
            <a:fillRect/>
          </a:stretch>
        </p:blipFill>
        <p:spPr>
          <a:xfrm>
            <a:off x="4226048" y="1384813"/>
            <a:ext cx="554400" cy="554400"/>
          </a:xfrm>
          <a:prstGeom prst="rect">
            <a:avLst/>
          </a:prstGeom>
          <a:noFill/>
          <a:ln>
            <a:noFill/>
          </a:ln>
        </p:spPr>
      </p:pic>
      <p:pic>
        <p:nvPicPr>
          <p:cNvPr id="256" name="Google Shape;256;p23"/>
          <p:cNvPicPr preferRelativeResize="0"/>
          <p:nvPr/>
        </p:nvPicPr>
        <p:blipFill>
          <a:blip r:embed="rId18">
            <a:alphaModFix/>
          </a:blip>
          <a:stretch>
            <a:fillRect/>
          </a:stretch>
        </p:blipFill>
        <p:spPr>
          <a:xfrm>
            <a:off x="521795" y="3021538"/>
            <a:ext cx="554400" cy="554400"/>
          </a:xfrm>
          <a:prstGeom prst="rect">
            <a:avLst/>
          </a:prstGeom>
          <a:noFill/>
          <a:ln>
            <a:noFill/>
          </a:ln>
        </p:spPr>
      </p:pic>
      <p:pic>
        <p:nvPicPr>
          <p:cNvPr id="257" name="Google Shape;257;p23"/>
          <p:cNvPicPr preferRelativeResize="0"/>
          <p:nvPr/>
        </p:nvPicPr>
        <p:blipFill>
          <a:blip r:embed="rId19">
            <a:alphaModFix/>
          </a:blip>
          <a:stretch>
            <a:fillRect/>
          </a:stretch>
        </p:blipFill>
        <p:spPr>
          <a:xfrm>
            <a:off x="2207861" y="2949188"/>
            <a:ext cx="699125" cy="699099"/>
          </a:xfrm>
          <a:prstGeom prst="rect">
            <a:avLst/>
          </a:prstGeom>
          <a:noFill/>
          <a:ln>
            <a:noFill/>
          </a:ln>
        </p:spPr>
      </p:pic>
      <p:pic>
        <p:nvPicPr>
          <p:cNvPr id="258" name="Google Shape;258;p23"/>
          <p:cNvPicPr preferRelativeResize="0"/>
          <p:nvPr/>
        </p:nvPicPr>
        <p:blipFill>
          <a:blip r:embed="rId20">
            <a:alphaModFix/>
          </a:blip>
          <a:stretch>
            <a:fillRect/>
          </a:stretch>
        </p:blipFill>
        <p:spPr>
          <a:xfrm>
            <a:off x="7098400" y="3066387"/>
            <a:ext cx="464700" cy="464700"/>
          </a:xfrm>
          <a:prstGeom prst="rect">
            <a:avLst/>
          </a:prstGeom>
          <a:noFill/>
          <a:ln>
            <a:noFill/>
          </a:ln>
        </p:spPr>
      </p:pic>
      <p:pic>
        <p:nvPicPr>
          <p:cNvPr id="259" name="Google Shape;259;p23"/>
          <p:cNvPicPr preferRelativeResize="0"/>
          <p:nvPr/>
        </p:nvPicPr>
        <p:blipFill>
          <a:blip r:embed="rId21">
            <a:alphaModFix/>
          </a:blip>
          <a:stretch>
            <a:fillRect/>
          </a:stretch>
        </p:blipFill>
        <p:spPr>
          <a:xfrm>
            <a:off x="7947081" y="3021538"/>
            <a:ext cx="554400" cy="554400"/>
          </a:xfrm>
          <a:prstGeom prst="rect">
            <a:avLst/>
          </a:prstGeom>
          <a:noFill/>
          <a:ln>
            <a:noFill/>
          </a:ln>
        </p:spPr>
      </p:pic>
      <p:pic>
        <p:nvPicPr>
          <p:cNvPr id="260" name="Google Shape;260;p23"/>
          <p:cNvPicPr preferRelativeResize="0"/>
          <p:nvPr/>
        </p:nvPicPr>
        <p:blipFill rotWithShape="1">
          <a:blip r:embed="rId22">
            <a:alphaModFix/>
          </a:blip>
          <a:srcRect b="0" l="0" r="0" t="0"/>
          <a:stretch/>
        </p:blipFill>
        <p:spPr>
          <a:xfrm>
            <a:off x="5170342" y="3021538"/>
            <a:ext cx="554400" cy="554400"/>
          </a:xfrm>
          <a:prstGeom prst="rect">
            <a:avLst/>
          </a:prstGeom>
          <a:noFill/>
          <a:ln>
            <a:noFill/>
          </a:ln>
        </p:spPr>
      </p:pic>
      <p:pic>
        <p:nvPicPr>
          <p:cNvPr id="261" name="Google Shape;261;p23"/>
          <p:cNvPicPr preferRelativeResize="0"/>
          <p:nvPr/>
        </p:nvPicPr>
        <p:blipFill>
          <a:blip r:embed="rId23">
            <a:alphaModFix/>
          </a:blip>
          <a:stretch>
            <a:fillRect/>
          </a:stretch>
        </p:blipFill>
        <p:spPr>
          <a:xfrm>
            <a:off x="4110322" y="2881138"/>
            <a:ext cx="835200" cy="835200"/>
          </a:xfrm>
          <a:prstGeom prst="rect">
            <a:avLst/>
          </a:prstGeom>
          <a:noFill/>
          <a:ln>
            <a:noFill/>
          </a:ln>
        </p:spPr>
      </p:pic>
      <p:pic>
        <p:nvPicPr>
          <p:cNvPr id="262" name="Google Shape;262;p23"/>
          <p:cNvPicPr preferRelativeResize="0"/>
          <p:nvPr/>
        </p:nvPicPr>
        <p:blipFill>
          <a:blip r:embed="rId24">
            <a:alphaModFix/>
          </a:blip>
          <a:stretch>
            <a:fillRect/>
          </a:stretch>
        </p:blipFill>
        <p:spPr>
          <a:xfrm>
            <a:off x="1327891" y="3716856"/>
            <a:ext cx="645925" cy="645925"/>
          </a:xfrm>
          <a:prstGeom prst="rect">
            <a:avLst/>
          </a:prstGeom>
          <a:noFill/>
          <a:ln>
            <a:noFill/>
          </a:ln>
        </p:spPr>
      </p:pic>
      <p:pic>
        <p:nvPicPr>
          <p:cNvPr id="263" name="Google Shape;263;p23"/>
          <p:cNvPicPr preferRelativeResize="0"/>
          <p:nvPr/>
        </p:nvPicPr>
        <p:blipFill>
          <a:blip r:embed="rId25">
            <a:alphaModFix/>
          </a:blip>
          <a:stretch>
            <a:fillRect/>
          </a:stretch>
        </p:blipFill>
        <p:spPr>
          <a:xfrm>
            <a:off x="6981187" y="4295182"/>
            <a:ext cx="699125" cy="699146"/>
          </a:xfrm>
          <a:prstGeom prst="rect">
            <a:avLst/>
          </a:prstGeom>
          <a:noFill/>
          <a:ln>
            <a:noFill/>
          </a:ln>
        </p:spPr>
      </p:pic>
      <p:pic>
        <p:nvPicPr>
          <p:cNvPr id="264" name="Google Shape;264;p23"/>
          <p:cNvPicPr preferRelativeResize="0"/>
          <p:nvPr/>
        </p:nvPicPr>
        <p:blipFill>
          <a:blip r:embed="rId26">
            <a:alphaModFix/>
          </a:blip>
          <a:stretch>
            <a:fillRect/>
          </a:stretch>
        </p:blipFill>
        <p:spPr>
          <a:xfrm>
            <a:off x="7956468" y="4376942"/>
            <a:ext cx="535625" cy="535625"/>
          </a:xfrm>
          <a:prstGeom prst="rect">
            <a:avLst/>
          </a:prstGeom>
          <a:noFill/>
          <a:ln>
            <a:noFill/>
          </a:ln>
        </p:spPr>
      </p:pic>
      <p:pic>
        <p:nvPicPr>
          <p:cNvPr id="265" name="Google Shape;265;p23"/>
          <p:cNvPicPr preferRelativeResize="0"/>
          <p:nvPr/>
        </p:nvPicPr>
        <p:blipFill>
          <a:blip r:embed="rId27">
            <a:alphaModFix/>
          </a:blip>
          <a:stretch>
            <a:fillRect/>
          </a:stretch>
        </p:blipFill>
        <p:spPr>
          <a:xfrm>
            <a:off x="7947081" y="3762619"/>
            <a:ext cx="554400" cy="554400"/>
          </a:xfrm>
          <a:prstGeom prst="rect">
            <a:avLst/>
          </a:prstGeom>
          <a:noFill/>
          <a:ln>
            <a:noFill/>
          </a:ln>
        </p:spPr>
      </p:pic>
      <p:pic>
        <p:nvPicPr>
          <p:cNvPr id="266" name="Google Shape;266;p23"/>
          <p:cNvPicPr preferRelativeResize="0"/>
          <p:nvPr/>
        </p:nvPicPr>
        <p:blipFill>
          <a:blip r:embed="rId28">
            <a:alphaModFix/>
          </a:blip>
          <a:stretch>
            <a:fillRect/>
          </a:stretch>
        </p:blipFill>
        <p:spPr>
          <a:xfrm>
            <a:off x="5029942" y="3622219"/>
            <a:ext cx="835200" cy="835200"/>
          </a:xfrm>
          <a:prstGeom prst="rect">
            <a:avLst/>
          </a:prstGeom>
          <a:noFill/>
          <a:ln>
            <a:noFill/>
          </a:ln>
        </p:spPr>
      </p:pic>
      <p:pic>
        <p:nvPicPr>
          <p:cNvPr id="267" name="Google Shape;267;p23"/>
          <p:cNvPicPr preferRelativeResize="0"/>
          <p:nvPr/>
        </p:nvPicPr>
        <p:blipFill>
          <a:blip r:embed="rId29">
            <a:alphaModFix/>
          </a:blip>
          <a:stretch>
            <a:fillRect/>
          </a:stretch>
        </p:blipFill>
        <p:spPr>
          <a:xfrm>
            <a:off x="4295722" y="3807619"/>
            <a:ext cx="464400" cy="464400"/>
          </a:xfrm>
          <a:prstGeom prst="rect">
            <a:avLst/>
          </a:prstGeom>
          <a:noFill/>
          <a:ln>
            <a:noFill/>
          </a:ln>
        </p:spPr>
      </p:pic>
      <p:pic>
        <p:nvPicPr>
          <p:cNvPr id="268" name="Google Shape;268;p23"/>
          <p:cNvPicPr preferRelativeResize="0"/>
          <p:nvPr/>
        </p:nvPicPr>
        <p:blipFill>
          <a:blip r:embed="rId30">
            <a:alphaModFix/>
          </a:blip>
          <a:stretch>
            <a:fillRect/>
          </a:stretch>
        </p:blipFill>
        <p:spPr>
          <a:xfrm>
            <a:off x="524645" y="4370405"/>
            <a:ext cx="548700" cy="548700"/>
          </a:xfrm>
          <a:prstGeom prst="rect">
            <a:avLst/>
          </a:prstGeom>
          <a:noFill/>
          <a:ln>
            <a:noFill/>
          </a:ln>
        </p:spPr>
      </p:pic>
      <p:pic>
        <p:nvPicPr>
          <p:cNvPr id="269" name="Google Shape;269;p23"/>
          <p:cNvPicPr preferRelativeResize="0"/>
          <p:nvPr/>
        </p:nvPicPr>
        <p:blipFill rotWithShape="1">
          <a:blip r:embed="rId31">
            <a:alphaModFix/>
          </a:blip>
          <a:srcRect b="0" l="0" r="0" t="0"/>
          <a:stretch/>
        </p:blipFill>
        <p:spPr>
          <a:xfrm>
            <a:off x="1376504" y="4370405"/>
            <a:ext cx="548699" cy="548699"/>
          </a:xfrm>
          <a:prstGeom prst="rect">
            <a:avLst/>
          </a:prstGeom>
          <a:noFill/>
          <a:ln>
            <a:noFill/>
          </a:ln>
        </p:spPr>
      </p:pic>
      <p:pic>
        <p:nvPicPr>
          <p:cNvPr id="270" name="Google Shape;270;p23"/>
          <p:cNvPicPr preferRelativeResize="0"/>
          <p:nvPr/>
        </p:nvPicPr>
        <p:blipFill rotWithShape="1">
          <a:blip r:embed="rId32">
            <a:alphaModFix/>
          </a:blip>
          <a:srcRect b="0" l="0" r="0" t="0"/>
          <a:stretch/>
        </p:blipFill>
        <p:spPr>
          <a:xfrm>
            <a:off x="2283073" y="4370405"/>
            <a:ext cx="548700" cy="548700"/>
          </a:xfrm>
          <a:prstGeom prst="rect">
            <a:avLst/>
          </a:prstGeom>
          <a:noFill/>
          <a:ln>
            <a:noFill/>
          </a:ln>
        </p:spPr>
      </p:pic>
      <p:pic>
        <p:nvPicPr>
          <p:cNvPr id="271" name="Google Shape;271;p23"/>
          <p:cNvPicPr preferRelativeResize="0"/>
          <p:nvPr/>
        </p:nvPicPr>
        <p:blipFill>
          <a:blip r:embed="rId33">
            <a:alphaModFix/>
          </a:blip>
          <a:stretch>
            <a:fillRect/>
          </a:stretch>
        </p:blipFill>
        <p:spPr>
          <a:xfrm>
            <a:off x="3157554" y="4367554"/>
            <a:ext cx="554400" cy="554400"/>
          </a:xfrm>
          <a:prstGeom prst="rect">
            <a:avLst/>
          </a:prstGeom>
          <a:noFill/>
          <a:ln>
            <a:noFill/>
          </a:ln>
        </p:spPr>
      </p:pic>
      <p:pic>
        <p:nvPicPr>
          <p:cNvPr id="272" name="Google Shape;272;p23"/>
          <p:cNvPicPr preferRelativeResize="0"/>
          <p:nvPr/>
        </p:nvPicPr>
        <p:blipFill>
          <a:blip r:embed="rId34">
            <a:alphaModFix/>
          </a:blip>
          <a:stretch>
            <a:fillRect/>
          </a:stretch>
        </p:blipFill>
        <p:spPr>
          <a:xfrm>
            <a:off x="7063601" y="548737"/>
            <a:ext cx="547200" cy="547200"/>
          </a:xfrm>
          <a:prstGeom prst="rect">
            <a:avLst/>
          </a:prstGeom>
          <a:noFill/>
          <a:ln>
            <a:noFill/>
          </a:ln>
        </p:spPr>
      </p:pic>
      <p:pic>
        <p:nvPicPr>
          <p:cNvPr id="273" name="Google Shape;273;p23"/>
          <p:cNvPicPr preferRelativeResize="0"/>
          <p:nvPr/>
        </p:nvPicPr>
        <p:blipFill>
          <a:blip r:embed="rId35">
            <a:alphaModFix/>
          </a:blip>
          <a:stretch>
            <a:fillRect/>
          </a:stretch>
        </p:blipFill>
        <p:spPr>
          <a:xfrm>
            <a:off x="5215943" y="564165"/>
            <a:ext cx="548700" cy="548700"/>
          </a:xfrm>
          <a:prstGeom prst="rect">
            <a:avLst/>
          </a:prstGeom>
          <a:noFill/>
          <a:ln>
            <a:noFill/>
          </a:ln>
        </p:spPr>
      </p:pic>
      <p:pic>
        <p:nvPicPr>
          <p:cNvPr id="274" name="Google Shape;274;p23"/>
          <p:cNvPicPr preferRelativeResize="0"/>
          <p:nvPr/>
        </p:nvPicPr>
        <p:blipFill>
          <a:blip r:embed="rId36">
            <a:alphaModFix/>
          </a:blip>
          <a:stretch>
            <a:fillRect/>
          </a:stretch>
        </p:blipFill>
        <p:spPr>
          <a:xfrm>
            <a:off x="521795" y="2268059"/>
            <a:ext cx="554400" cy="554400"/>
          </a:xfrm>
          <a:prstGeom prst="rect">
            <a:avLst/>
          </a:prstGeom>
          <a:noFill/>
          <a:ln>
            <a:noFill/>
          </a:ln>
        </p:spPr>
      </p:pic>
      <p:pic>
        <p:nvPicPr>
          <p:cNvPr id="275" name="Google Shape;275;p23"/>
          <p:cNvPicPr preferRelativeResize="0"/>
          <p:nvPr/>
        </p:nvPicPr>
        <p:blipFill>
          <a:blip r:embed="rId37">
            <a:alphaModFix/>
          </a:blip>
          <a:stretch>
            <a:fillRect/>
          </a:stretch>
        </p:blipFill>
        <p:spPr>
          <a:xfrm>
            <a:off x="566645" y="648175"/>
            <a:ext cx="464700" cy="464700"/>
          </a:xfrm>
          <a:prstGeom prst="rect">
            <a:avLst/>
          </a:prstGeom>
          <a:noFill/>
          <a:ln>
            <a:noFill/>
          </a:ln>
        </p:spPr>
      </p:pic>
      <p:pic>
        <p:nvPicPr>
          <p:cNvPr id="276" name="Google Shape;276;p23"/>
          <p:cNvPicPr preferRelativeResize="0"/>
          <p:nvPr/>
        </p:nvPicPr>
        <p:blipFill>
          <a:blip r:embed="rId38">
            <a:alphaModFix/>
          </a:blip>
          <a:stretch>
            <a:fillRect/>
          </a:stretch>
        </p:blipFill>
        <p:spPr>
          <a:xfrm>
            <a:off x="2330304" y="567400"/>
            <a:ext cx="554400" cy="554400"/>
          </a:xfrm>
          <a:prstGeom prst="rect">
            <a:avLst/>
          </a:prstGeom>
          <a:noFill/>
          <a:ln>
            <a:noFill/>
          </a:ln>
        </p:spPr>
      </p:pic>
      <p:pic>
        <p:nvPicPr>
          <p:cNvPr id="277" name="Google Shape;277;p23"/>
          <p:cNvPicPr preferRelativeResize="0"/>
          <p:nvPr/>
        </p:nvPicPr>
        <p:blipFill>
          <a:blip r:embed="rId39">
            <a:alphaModFix/>
          </a:blip>
          <a:stretch>
            <a:fillRect/>
          </a:stretch>
        </p:blipFill>
        <p:spPr>
          <a:xfrm>
            <a:off x="3256984" y="567388"/>
            <a:ext cx="554400" cy="554400"/>
          </a:xfrm>
          <a:prstGeom prst="rect">
            <a:avLst/>
          </a:prstGeom>
          <a:noFill/>
          <a:ln>
            <a:noFill/>
          </a:ln>
        </p:spPr>
      </p:pic>
      <p:pic>
        <p:nvPicPr>
          <p:cNvPr id="278" name="Google Shape;278;p23"/>
          <p:cNvPicPr preferRelativeResize="0"/>
          <p:nvPr/>
        </p:nvPicPr>
        <p:blipFill rotWithShape="1">
          <a:blip r:embed="rId40">
            <a:alphaModFix/>
          </a:blip>
          <a:srcRect b="0" l="0" r="0" t="0"/>
          <a:stretch/>
        </p:blipFill>
        <p:spPr>
          <a:xfrm>
            <a:off x="4163721" y="4280554"/>
            <a:ext cx="728400" cy="728400"/>
          </a:xfrm>
          <a:prstGeom prst="rect">
            <a:avLst/>
          </a:prstGeom>
          <a:noFill/>
          <a:ln>
            <a:noFill/>
          </a:ln>
        </p:spPr>
      </p:pic>
      <p:pic>
        <p:nvPicPr>
          <p:cNvPr id="279" name="Google Shape;279;p23"/>
          <p:cNvPicPr preferRelativeResize="0"/>
          <p:nvPr/>
        </p:nvPicPr>
        <p:blipFill>
          <a:blip r:embed="rId41">
            <a:alphaModFix/>
          </a:blip>
          <a:stretch>
            <a:fillRect/>
          </a:stretch>
        </p:blipFill>
        <p:spPr>
          <a:xfrm>
            <a:off x="5215342" y="4412555"/>
            <a:ext cx="464400" cy="464400"/>
          </a:xfrm>
          <a:prstGeom prst="rect">
            <a:avLst/>
          </a:prstGeom>
          <a:noFill/>
          <a:ln>
            <a:noFill/>
          </a:ln>
        </p:spPr>
      </p:pic>
      <p:pic>
        <p:nvPicPr>
          <p:cNvPr id="280" name="Google Shape;280;p23"/>
          <p:cNvPicPr preferRelativeResize="0"/>
          <p:nvPr/>
        </p:nvPicPr>
        <p:blipFill rotWithShape="1">
          <a:blip r:embed="rId42">
            <a:alphaModFix/>
          </a:blip>
          <a:srcRect b="0" l="347" r="347" t="0"/>
          <a:stretch/>
        </p:blipFill>
        <p:spPr>
          <a:xfrm>
            <a:off x="6290870" y="4412404"/>
            <a:ext cx="464700" cy="464700"/>
          </a:xfrm>
          <a:prstGeom prst="rect">
            <a:avLst/>
          </a:prstGeom>
          <a:noFill/>
          <a:ln>
            <a:noFill/>
          </a:ln>
        </p:spPr>
      </p:pic>
      <p:pic>
        <p:nvPicPr>
          <p:cNvPr id="281" name="Google Shape;281;p23"/>
          <p:cNvPicPr preferRelativeResize="0"/>
          <p:nvPr/>
        </p:nvPicPr>
        <p:blipFill>
          <a:blip r:embed="rId43">
            <a:alphaModFix/>
          </a:blip>
          <a:stretch>
            <a:fillRect/>
          </a:stretch>
        </p:blipFill>
        <p:spPr>
          <a:xfrm>
            <a:off x="6136922" y="567403"/>
            <a:ext cx="554400" cy="554400"/>
          </a:xfrm>
          <a:prstGeom prst="rect">
            <a:avLst/>
          </a:prstGeom>
          <a:noFill/>
          <a:ln>
            <a:noFill/>
          </a:ln>
        </p:spPr>
      </p:pic>
      <p:pic>
        <p:nvPicPr>
          <p:cNvPr id="282" name="Google Shape;282;p23"/>
          <p:cNvPicPr preferRelativeResize="0"/>
          <p:nvPr/>
        </p:nvPicPr>
        <p:blipFill>
          <a:blip r:embed="rId44">
            <a:alphaModFix/>
          </a:blip>
          <a:stretch>
            <a:fillRect/>
          </a:stretch>
        </p:blipFill>
        <p:spPr>
          <a:xfrm>
            <a:off x="7983081" y="603363"/>
            <a:ext cx="482400" cy="482400"/>
          </a:xfrm>
          <a:prstGeom prst="rect">
            <a:avLst/>
          </a:prstGeom>
          <a:noFill/>
          <a:ln>
            <a:noFill/>
          </a:ln>
        </p:spPr>
      </p:pic>
      <p:pic>
        <p:nvPicPr>
          <p:cNvPr id="283" name="Google Shape;283;p23"/>
          <p:cNvPicPr preferRelativeResize="0"/>
          <p:nvPr/>
        </p:nvPicPr>
        <p:blipFill rotWithShape="1">
          <a:blip r:embed="rId45">
            <a:alphaModFix/>
          </a:blip>
          <a:srcRect b="0" l="0" r="0" t="0"/>
          <a:stretch/>
        </p:blipFill>
        <p:spPr>
          <a:xfrm>
            <a:off x="4183663" y="492325"/>
            <a:ext cx="660000" cy="660000"/>
          </a:xfrm>
          <a:prstGeom prst="rect">
            <a:avLst/>
          </a:prstGeom>
          <a:noFill/>
          <a:ln>
            <a:noFill/>
          </a:ln>
        </p:spPr>
      </p:pic>
      <p:pic>
        <p:nvPicPr>
          <p:cNvPr id="284" name="Google Shape;284;p23"/>
          <p:cNvPicPr preferRelativeResize="0"/>
          <p:nvPr/>
        </p:nvPicPr>
        <p:blipFill>
          <a:blip r:embed="rId46">
            <a:alphaModFix/>
          </a:blip>
          <a:stretch>
            <a:fillRect/>
          </a:stretch>
        </p:blipFill>
        <p:spPr>
          <a:xfrm>
            <a:off x="7996606" y="2332479"/>
            <a:ext cx="455350" cy="425560"/>
          </a:xfrm>
          <a:prstGeom prst="rect">
            <a:avLst/>
          </a:prstGeom>
          <a:noFill/>
          <a:ln>
            <a:noFill/>
          </a:ln>
        </p:spPr>
      </p:pic>
      <p:pic>
        <p:nvPicPr>
          <p:cNvPr id="285" name="Google Shape;285;p23"/>
          <p:cNvPicPr preferRelativeResize="0"/>
          <p:nvPr/>
        </p:nvPicPr>
        <p:blipFill>
          <a:blip r:embed="rId47">
            <a:alphaModFix/>
          </a:blip>
          <a:stretch>
            <a:fillRect/>
          </a:stretch>
        </p:blipFill>
        <p:spPr>
          <a:xfrm>
            <a:off x="6267988" y="1418400"/>
            <a:ext cx="487225" cy="487225"/>
          </a:xfrm>
          <a:prstGeom prst="rect">
            <a:avLst/>
          </a:prstGeom>
          <a:noFill/>
          <a:ln>
            <a:noFill/>
          </a:ln>
        </p:spPr>
      </p:pic>
      <p:pic>
        <p:nvPicPr>
          <p:cNvPr id="286" name="Google Shape;286;p23"/>
          <p:cNvPicPr preferRelativeResize="0"/>
          <p:nvPr/>
        </p:nvPicPr>
        <p:blipFill>
          <a:blip r:embed="rId48">
            <a:alphaModFix/>
          </a:blip>
          <a:stretch>
            <a:fillRect/>
          </a:stretch>
        </p:blipFill>
        <p:spPr>
          <a:xfrm>
            <a:off x="6346220" y="3121738"/>
            <a:ext cx="354000" cy="354000"/>
          </a:xfrm>
          <a:prstGeom prst="rect">
            <a:avLst/>
          </a:prstGeom>
          <a:noFill/>
          <a:ln>
            <a:noFill/>
          </a:ln>
        </p:spPr>
      </p:pic>
      <p:pic>
        <p:nvPicPr>
          <p:cNvPr id="287" name="Google Shape;287;p23"/>
          <p:cNvPicPr preferRelativeResize="0"/>
          <p:nvPr/>
        </p:nvPicPr>
        <p:blipFill>
          <a:blip r:embed="rId49">
            <a:alphaModFix/>
          </a:blip>
          <a:stretch>
            <a:fillRect/>
          </a:stretch>
        </p:blipFill>
        <p:spPr>
          <a:xfrm>
            <a:off x="7103066" y="2317584"/>
            <a:ext cx="455367" cy="455350"/>
          </a:xfrm>
          <a:prstGeom prst="rect">
            <a:avLst/>
          </a:prstGeom>
          <a:noFill/>
          <a:ln>
            <a:noFill/>
          </a:ln>
        </p:spPr>
      </p:pic>
      <p:pic>
        <p:nvPicPr>
          <p:cNvPr id="288" name="Google Shape;288;p23"/>
          <p:cNvPicPr preferRelativeResize="0"/>
          <p:nvPr/>
        </p:nvPicPr>
        <p:blipFill>
          <a:blip r:embed="rId50">
            <a:alphaModFix/>
          </a:blip>
          <a:stretch>
            <a:fillRect/>
          </a:stretch>
        </p:blipFill>
        <p:spPr>
          <a:xfrm>
            <a:off x="4253572" y="2270909"/>
            <a:ext cx="548700" cy="548700"/>
          </a:xfrm>
          <a:prstGeom prst="rect">
            <a:avLst/>
          </a:prstGeom>
          <a:noFill/>
          <a:ln>
            <a:noFill/>
          </a:ln>
        </p:spPr>
      </p:pic>
      <p:pic>
        <p:nvPicPr>
          <p:cNvPr id="289" name="Google Shape;289;p23"/>
          <p:cNvPicPr preferRelativeResize="0"/>
          <p:nvPr/>
        </p:nvPicPr>
        <p:blipFill>
          <a:blip r:embed="rId51">
            <a:alphaModFix/>
          </a:blip>
          <a:stretch>
            <a:fillRect/>
          </a:stretch>
        </p:blipFill>
        <p:spPr>
          <a:xfrm>
            <a:off x="3157554" y="3021525"/>
            <a:ext cx="554400" cy="554425"/>
          </a:xfrm>
          <a:prstGeom prst="rect">
            <a:avLst/>
          </a:prstGeom>
          <a:noFill/>
          <a:ln>
            <a:noFill/>
          </a:ln>
        </p:spPr>
      </p:pic>
      <p:pic>
        <p:nvPicPr>
          <p:cNvPr id="290" name="Google Shape;290;p23"/>
          <p:cNvPicPr preferRelativeResize="0"/>
          <p:nvPr/>
        </p:nvPicPr>
        <p:blipFill>
          <a:blip r:embed="rId52">
            <a:alphaModFix/>
          </a:blip>
          <a:stretch>
            <a:fillRect/>
          </a:stretch>
        </p:blipFill>
        <p:spPr>
          <a:xfrm>
            <a:off x="2223773" y="2211609"/>
            <a:ext cx="667300" cy="667300"/>
          </a:xfrm>
          <a:prstGeom prst="rect">
            <a:avLst/>
          </a:prstGeom>
          <a:noFill/>
          <a:ln>
            <a:noFill/>
          </a:ln>
        </p:spPr>
      </p:pic>
      <p:pic>
        <p:nvPicPr>
          <p:cNvPr id="291" name="Google Shape;291;p23"/>
          <p:cNvPicPr preferRelativeResize="0"/>
          <p:nvPr/>
        </p:nvPicPr>
        <p:blipFill>
          <a:blip r:embed="rId53">
            <a:alphaModFix/>
          </a:blip>
          <a:stretch>
            <a:fillRect/>
          </a:stretch>
        </p:blipFill>
        <p:spPr>
          <a:xfrm>
            <a:off x="2325223" y="3807619"/>
            <a:ext cx="464400" cy="464400"/>
          </a:xfrm>
          <a:prstGeom prst="rect">
            <a:avLst/>
          </a:prstGeom>
          <a:noFill/>
          <a:ln>
            <a:noFill/>
          </a:ln>
        </p:spPr>
      </p:pic>
      <p:pic>
        <p:nvPicPr>
          <p:cNvPr id="292" name="Google Shape;292;p23"/>
          <p:cNvPicPr preferRelativeResize="0"/>
          <p:nvPr/>
        </p:nvPicPr>
        <p:blipFill>
          <a:blip r:embed="rId54">
            <a:alphaModFix/>
          </a:blip>
          <a:stretch>
            <a:fillRect/>
          </a:stretch>
        </p:blipFill>
        <p:spPr>
          <a:xfrm>
            <a:off x="521795" y="3762619"/>
            <a:ext cx="554400" cy="554400"/>
          </a:xfrm>
          <a:prstGeom prst="rect">
            <a:avLst/>
          </a:prstGeom>
          <a:noFill/>
          <a:ln>
            <a:noFill/>
          </a:ln>
        </p:spPr>
      </p:pic>
      <p:pic>
        <p:nvPicPr>
          <p:cNvPr id="293" name="Google Shape;293;p23"/>
          <p:cNvPicPr preferRelativeResize="0"/>
          <p:nvPr/>
        </p:nvPicPr>
        <p:blipFill>
          <a:blip r:embed="rId55">
            <a:alphaModFix/>
          </a:blip>
          <a:stretch>
            <a:fillRect/>
          </a:stretch>
        </p:blipFill>
        <p:spPr>
          <a:xfrm>
            <a:off x="6246020" y="3762619"/>
            <a:ext cx="554400" cy="554400"/>
          </a:xfrm>
          <a:prstGeom prst="rect">
            <a:avLst/>
          </a:prstGeom>
          <a:noFill/>
          <a:ln>
            <a:noFill/>
          </a:ln>
        </p:spPr>
      </p:pic>
      <p:pic>
        <p:nvPicPr>
          <p:cNvPr id="294" name="Google Shape;294;p23"/>
          <p:cNvPicPr preferRelativeResize="0"/>
          <p:nvPr/>
        </p:nvPicPr>
        <p:blipFill>
          <a:blip r:embed="rId56">
            <a:alphaModFix/>
          </a:blip>
          <a:stretch>
            <a:fillRect/>
          </a:stretch>
        </p:blipFill>
        <p:spPr>
          <a:xfrm>
            <a:off x="3056566" y="3661631"/>
            <a:ext cx="756376" cy="756376"/>
          </a:xfrm>
          <a:prstGeom prst="rect">
            <a:avLst/>
          </a:prstGeom>
          <a:noFill/>
          <a:ln>
            <a:noFill/>
          </a:ln>
        </p:spPr>
      </p:pic>
      <p:sp>
        <p:nvSpPr>
          <p:cNvPr id="295" name="Google Shape;295;p23"/>
          <p:cNvSpPr/>
          <p:nvPr/>
        </p:nvSpPr>
        <p:spPr>
          <a:xfrm>
            <a:off x="727950" y="1361250"/>
            <a:ext cx="7688100" cy="2421000"/>
          </a:xfrm>
          <a:prstGeom prst="roundRect">
            <a:avLst>
              <a:gd fmla="val 16667" name="adj"/>
            </a:avLst>
          </a:prstGeom>
          <a:solidFill>
            <a:srgbClr val="FFFFFF">
              <a:alpha val="84310"/>
            </a:srgbClr>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3900">
                <a:solidFill>
                  <a:srgbClr val="00C7BE"/>
                </a:solidFill>
              </a:rPr>
              <a:t>連携可能なサービス</a:t>
            </a:r>
            <a:endParaRPr b="1" sz="3900">
              <a:solidFill>
                <a:srgbClr val="00C7BE"/>
              </a:solidFill>
            </a:endParaRPr>
          </a:p>
          <a:p>
            <a:pPr indent="0" lvl="0" marL="0" rtl="0" algn="ctr">
              <a:spcBef>
                <a:spcPts val="0"/>
              </a:spcBef>
              <a:spcAft>
                <a:spcPts val="0"/>
              </a:spcAft>
              <a:buNone/>
            </a:pPr>
            <a:r>
              <a:rPr b="1" lang="ja" sz="6000">
                <a:solidFill>
                  <a:srgbClr val="00C7BE"/>
                </a:solidFill>
              </a:rPr>
              <a:t>400</a:t>
            </a:r>
            <a:r>
              <a:rPr b="1" lang="ja" sz="6000">
                <a:solidFill>
                  <a:srgbClr val="00C7BE"/>
                </a:solidFill>
              </a:rPr>
              <a:t>+</a:t>
            </a:r>
            <a:endParaRPr b="1" sz="4800">
              <a:solidFill>
                <a:srgbClr val="00C7B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4"/>
          <p:cNvSpPr/>
          <p:nvPr/>
        </p:nvSpPr>
        <p:spPr>
          <a:xfrm>
            <a:off x="3273700" y="1492800"/>
            <a:ext cx="4482300" cy="3290100"/>
          </a:xfrm>
          <a:prstGeom prst="roundRect">
            <a:avLst>
              <a:gd fmla="val 6958" name="adj"/>
            </a:avLst>
          </a:prstGeom>
          <a:solidFill>
            <a:srgbClr val="F7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 name="Google Shape;301;p24"/>
          <p:cNvCxnSpPr/>
          <p:nvPr/>
        </p:nvCxnSpPr>
        <p:spPr>
          <a:xfrm>
            <a:off x="4920207" y="2334017"/>
            <a:ext cx="0" cy="1826700"/>
          </a:xfrm>
          <a:prstGeom prst="straightConnector1">
            <a:avLst/>
          </a:prstGeom>
          <a:noFill/>
          <a:ln cap="flat" cmpd="sng" w="9525">
            <a:solidFill>
              <a:srgbClr val="999999"/>
            </a:solidFill>
            <a:prstDash val="dash"/>
            <a:round/>
            <a:headEnd len="med" w="med" type="none"/>
            <a:tailEnd len="med" w="med" type="none"/>
          </a:ln>
        </p:spPr>
      </p:cxnSp>
      <p:sp>
        <p:nvSpPr>
          <p:cNvPr id="302" name="Google Shape;302;p24"/>
          <p:cNvSpPr/>
          <p:nvPr/>
        </p:nvSpPr>
        <p:spPr>
          <a:xfrm>
            <a:off x="4652975" y="2563175"/>
            <a:ext cx="2704500" cy="455400"/>
          </a:xfrm>
          <a:prstGeom prst="roundRect">
            <a:avLst>
              <a:gd fmla="val 16667" name="adj"/>
            </a:avLst>
          </a:prstGeom>
          <a:solidFill>
            <a:srgbClr val="FFFFFF"/>
          </a:solidFill>
          <a:ln>
            <a:noFill/>
          </a:ln>
          <a:effectLst>
            <a:outerShdw blurRad="714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p:nvPr/>
        </p:nvSpPr>
        <p:spPr>
          <a:xfrm>
            <a:off x="1126050" y="1439499"/>
            <a:ext cx="638400" cy="638400"/>
          </a:xfrm>
          <a:prstGeom prst="ellipse">
            <a:avLst/>
          </a:prstGeom>
          <a:solidFill>
            <a:srgbClr val="F7FBF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4"/>
          <p:cNvSpPr txBox="1"/>
          <p:nvPr/>
        </p:nvSpPr>
        <p:spPr>
          <a:xfrm>
            <a:off x="1392350" y="283500"/>
            <a:ext cx="62226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柔軟で多様なトリガー起動</a:t>
            </a:r>
            <a:endParaRPr b="1" sz="2400">
              <a:solidFill>
                <a:srgbClr val="00C7BE"/>
              </a:solidFill>
              <a:latin typeface="Calibri"/>
              <a:ea typeface="Calibri"/>
              <a:cs typeface="Calibri"/>
              <a:sym typeface="Calibri"/>
            </a:endParaRPr>
          </a:p>
        </p:txBody>
      </p:sp>
      <p:sp>
        <p:nvSpPr>
          <p:cNvPr id="305" name="Google Shape;305;p24"/>
          <p:cNvSpPr txBox="1"/>
          <p:nvPr/>
        </p:nvSpPr>
        <p:spPr>
          <a:xfrm>
            <a:off x="514150" y="845100"/>
            <a:ext cx="8066100" cy="52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ja">
                <a:solidFill>
                  <a:srgbClr val="434343"/>
                </a:solidFill>
              </a:rPr>
              <a:t>様々なイベントをトリガーに、フローボットを自動的に起動します。</a:t>
            </a:r>
            <a:endParaRPr b="1">
              <a:solidFill>
                <a:srgbClr val="434343"/>
              </a:solidFill>
            </a:endParaRPr>
          </a:p>
        </p:txBody>
      </p:sp>
      <p:sp>
        <p:nvSpPr>
          <p:cNvPr id="306" name="Google Shape;306;p24"/>
          <p:cNvSpPr/>
          <p:nvPr/>
        </p:nvSpPr>
        <p:spPr>
          <a:xfrm>
            <a:off x="4652975" y="1865475"/>
            <a:ext cx="2704500" cy="4554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txBox="1"/>
          <p:nvPr/>
        </p:nvSpPr>
        <p:spPr>
          <a:xfrm>
            <a:off x="5067702" y="1918425"/>
            <a:ext cx="1254300" cy="349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ja" sz="700">
                <a:solidFill>
                  <a:srgbClr val="434343"/>
                </a:solidFill>
              </a:rPr>
              <a:t>メールで請求書を受け取り</a:t>
            </a:r>
            <a:endParaRPr b="1" sz="700">
              <a:solidFill>
                <a:srgbClr val="434343"/>
              </a:solidFill>
            </a:endParaRPr>
          </a:p>
        </p:txBody>
      </p:sp>
      <p:sp>
        <p:nvSpPr>
          <p:cNvPr id="308" name="Google Shape;308;p24"/>
          <p:cNvSpPr txBox="1"/>
          <p:nvPr/>
        </p:nvSpPr>
        <p:spPr>
          <a:xfrm>
            <a:off x="5067701" y="2627200"/>
            <a:ext cx="1548000" cy="349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ja" sz="700">
                <a:solidFill>
                  <a:srgbClr val="434343"/>
                </a:solidFill>
              </a:rPr>
              <a:t>請求書の情報をOCRで読み取り</a:t>
            </a:r>
            <a:endParaRPr b="1" sz="700">
              <a:solidFill>
                <a:srgbClr val="434343"/>
              </a:solidFill>
            </a:endParaRPr>
          </a:p>
        </p:txBody>
      </p:sp>
      <p:sp>
        <p:nvSpPr>
          <p:cNvPr id="309" name="Google Shape;309;p24"/>
          <p:cNvSpPr txBox="1"/>
          <p:nvPr/>
        </p:nvSpPr>
        <p:spPr>
          <a:xfrm>
            <a:off x="6824610" y="1927230"/>
            <a:ext cx="395700" cy="349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ja" sz="700">
                <a:solidFill>
                  <a:srgbClr val="00C7BE"/>
                </a:solidFill>
              </a:rPr>
              <a:t>✔︎</a:t>
            </a:r>
            <a:endParaRPr b="1" sz="700">
              <a:solidFill>
                <a:srgbClr val="00C7BE"/>
              </a:solidFill>
            </a:endParaRPr>
          </a:p>
        </p:txBody>
      </p:sp>
      <p:sp>
        <p:nvSpPr>
          <p:cNvPr id="310" name="Google Shape;310;p24"/>
          <p:cNvSpPr/>
          <p:nvPr/>
        </p:nvSpPr>
        <p:spPr>
          <a:xfrm>
            <a:off x="4652975" y="4044350"/>
            <a:ext cx="2704500" cy="4554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1" name="Google Shape;311;p24"/>
          <p:cNvPicPr preferRelativeResize="0"/>
          <p:nvPr/>
        </p:nvPicPr>
        <p:blipFill>
          <a:blip r:embed="rId3">
            <a:alphaModFix/>
          </a:blip>
          <a:stretch>
            <a:fillRect/>
          </a:stretch>
        </p:blipFill>
        <p:spPr>
          <a:xfrm>
            <a:off x="3545450" y="3042646"/>
            <a:ext cx="841561" cy="235919"/>
          </a:xfrm>
          <a:prstGeom prst="rect">
            <a:avLst/>
          </a:prstGeom>
          <a:noFill/>
          <a:ln>
            <a:noFill/>
          </a:ln>
        </p:spPr>
      </p:pic>
      <p:sp>
        <p:nvSpPr>
          <p:cNvPr id="312" name="Google Shape;312;p24"/>
          <p:cNvSpPr/>
          <p:nvPr/>
        </p:nvSpPr>
        <p:spPr>
          <a:xfrm>
            <a:off x="4652975" y="3317077"/>
            <a:ext cx="2704500" cy="455400"/>
          </a:xfrm>
          <a:prstGeom prst="roundRect">
            <a:avLst>
              <a:gd fmla="val 16667" name="adj"/>
            </a:avLst>
          </a:prstGeom>
          <a:solidFill>
            <a:srgbClr val="FFFFFF"/>
          </a:solidFill>
          <a:ln>
            <a:noFill/>
          </a:ln>
          <a:effectLst>
            <a:outerShdw blurRad="57150" rotWithShape="0" algn="bl" dir="5400000" dist="19050">
              <a:srgbClr val="00C7B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txBox="1"/>
          <p:nvPr/>
        </p:nvSpPr>
        <p:spPr>
          <a:xfrm>
            <a:off x="5067704" y="3374548"/>
            <a:ext cx="1448400" cy="349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ja" sz="700">
                <a:solidFill>
                  <a:srgbClr val="434343"/>
                </a:solidFill>
              </a:rPr>
              <a:t>請求書情報をkintoneに格納</a:t>
            </a:r>
            <a:endParaRPr b="1" sz="700">
              <a:solidFill>
                <a:srgbClr val="434343"/>
              </a:solidFill>
            </a:endParaRPr>
          </a:p>
        </p:txBody>
      </p:sp>
      <p:sp>
        <p:nvSpPr>
          <p:cNvPr id="314" name="Google Shape;314;p24"/>
          <p:cNvSpPr txBox="1"/>
          <p:nvPr/>
        </p:nvSpPr>
        <p:spPr>
          <a:xfrm>
            <a:off x="5067704" y="4100373"/>
            <a:ext cx="1448400" cy="349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ja" sz="700">
                <a:solidFill>
                  <a:srgbClr val="434343"/>
                </a:solidFill>
              </a:rPr>
              <a:t>チャットに通知</a:t>
            </a:r>
            <a:endParaRPr b="1" sz="700">
              <a:solidFill>
                <a:srgbClr val="434343"/>
              </a:solidFill>
            </a:endParaRPr>
          </a:p>
        </p:txBody>
      </p:sp>
      <p:cxnSp>
        <p:nvCxnSpPr>
          <p:cNvPr id="315" name="Google Shape;315;p24"/>
          <p:cNvCxnSpPr/>
          <p:nvPr/>
        </p:nvCxnSpPr>
        <p:spPr>
          <a:xfrm>
            <a:off x="1962746" y="1761684"/>
            <a:ext cx="1068600" cy="0"/>
          </a:xfrm>
          <a:prstGeom prst="straightConnector1">
            <a:avLst/>
          </a:prstGeom>
          <a:noFill/>
          <a:ln cap="flat" cmpd="sng" w="19050">
            <a:solidFill>
              <a:srgbClr val="0A6982"/>
            </a:solidFill>
            <a:prstDash val="solid"/>
            <a:round/>
            <a:headEnd len="med" w="med" type="none"/>
            <a:tailEnd len="med" w="med" type="stealth"/>
          </a:ln>
        </p:spPr>
      </p:cxnSp>
      <p:sp>
        <p:nvSpPr>
          <p:cNvPr id="316" name="Google Shape;316;p24"/>
          <p:cNvSpPr txBox="1"/>
          <p:nvPr/>
        </p:nvSpPr>
        <p:spPr>
          <a:xfrm>
            <a:off x="1867625" y="1506750"/>
            <a:ext cx="1254300" cy="21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ja" sz="700">
                <a:solidFill>
                  <a:srgbClr val="434343"/>
                </a:solidFill>
              </a:rPr>
              <a:t>入力フォームの送信で</a:t>
            </a:r>
            <a:endParaRPr b="1" sz="700">
              <a:solidFill>
                <a:srgbClr val="434343"/>
              </a:solidFill>
            </a:endParaRPr>
          </a:p>
          <a:p>
            <a:pPr indent="0" lvl="0" marL="0" rtl="0" algn="ctr">
              <a:lnSpc>
                <a:spcPct val="115000"/>
              </a:lnSpc>
              <a:spcBef>
                <a:spcPts val="0"/>
              </a:spcBef>
              <a:spcAft>
                <a:spcPts val="0"/>
              </a:spcAft>
              <a:buNone/>
            </a:pPr>
            <a:r>
              <a:rPr b="1" lang="ja" sz="700">
                <a:solidFill>
                  <a:srgbClr val="434343"/>
                </a:solidFill>
              </a:rPr>
              <a:t>自動起動</a:t>
            </a:r>
            <a:endParaRPr b="1" sz="700">
              <a:solidFill>
                <a:srgbClr val="434343"/>
              </a:solidFill>
            </a:endParaRPr>
          </a:p>
        </p:txBody>
      </p:sp>
      <p:sp>
        <p:nvSpPr>
          <p:cNvPr id="317" name="Google Shape;317;p24"/>
          <p:cNvSpPr/>
          <p:nvPr/>
        </p:nvSpPr>
        <p:spPr>
          <a:xfrm>
            <a:off x="6453221" y="3472480"/>
            <a:ext cx="769200" cy="1383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500">
                <a:solidFill>
                  <a:srgbClr val="FFFFFF"/>
                </a:solidFill>
              </a:rPr>
              <a:t>対応待ち</a:t>
            </a:r>
            <a:endParaRPr b="1" sz="500">
              <a:solidFill>
                <a:srgbClr val="FFFFFF"/>
              </a:solidFill>
            </a:endParaRPr>
          </a:p>
        </p:txBody>
      </p:sp>
      <p:sp>
        <p:nvSpPr>
          <p:cNvPr id="318" name="Google Shape;318;p24"/>
          <p:cNvSpPr txBox="1"/>
          <p:nvPr/>
        </p:nvSpPr>
        <p:spPr>
          <a:xfrm>
            <a:off x="6824610" y="2611405"/>
            <a:ext cx="395700" cy="349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ja" sz="700">
                <a:solidFill>
                  <a:srgbClr val="00C7BE"/>
                </a:solidFill>
              </a:rPr>
              <a:t>✔︎</a:t>
            </a:r>
            <a:endParaRPr b="1" sz="700">
              <a:solidFill>
                <a:srgbClr val="00C7BE"/>
              </a:solidFill>
            </a:endParaRPr>
          </a:p>
        </p:txBody>
      </p:sp>
      <p:sp>
        <p:nvSpPr>
          <p:cNvPr id="319" name="Google Shape;319;p24"/>
          <p:cNvSpPr/>
          <p:nvPr/>
        </p:nvSpPr>
        <p:spPr>
          <a:xfrm>
            <a:off x="1126050" y="2132797"/>
            <a:ext cx="638400" cy="638400"/>
          </a:xfrm>
          <a:prstGeom prst="ellipse">
            <a:avLst/>
          </a:prstGeom>
          <a:solidFill>
            <a:srgbClr val="F7FBF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0" name="Google Shape;320;p24"/>
          <p:cNvCxnSpPr/>
          <p:nvPr/>
        </p:nvCxnSpPr>
        <p:spPr>
          <a:xfrm>
            <a:off x="1962746" y="2454988"/>
            <a:ext cx="1068600" cy="0"/>
          </a:xfrm>
          <a:prstGeom prst="straightConnector1">
            <a:avLst/>
          </a:prstGeom>
          <a:noFill/>
          <a:ln cap="flat" cmpd="sng" w="19050">
            <a:solidFill>
              <a:srgbClr val="0A6982"/>
            </a:solidFill>
            <a:prstDash val="solid"/>
            <a:round/>
            <a:headEnd len="med" w="med" type="none"/>
            <a:tailEnd len="med" w="med" type="stealth"/>
          </a:ln>
        </p:spPr>
      </p:cxnSp>
      <p:sp>
        <p:nvSpPr>
          <p:cNvPr id="321" name="Google Shape;321;p24"/>
          <p:cNvSpPr txBox="1"/>
          <p:nvPr/>
        </p:nvSpPr>
        <p:spPr>
          <a:xfrm>
            <a:off x="2076463" y="2130735"/>
            <a:ext cx="836400" cy="21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700">
              <a:solidFill>
                <a:srgbClr val="434343"/>
              </a:solidFill>
            </a:endParaRPr>
          </a:p>
          <a:p>
            <a:pPr indent="0" lvl="0" marL="0" rtl="0" algn="ctr">
              <a:lnSpc>
                <a:spcPct val="115000"/>
              </a:lnSpc>
              <a:spcBef>
                <a:spcPts val="0"/>
              </a:spcBef>
              <a:spcAft>
                <a:spcPts val="0"/>
              </a:spcAft>
              <a:buNone/>
            </a:pPr>
            <a:r>
              <a:rPr b="1" lang="ja" sz="700">
                <a:solidFill>
                  <a:srgbClr val="434343"/>
                </a:solidFill>
              </a:rPr>
              <a:t>スケジュールで自動起動</a:t>
            </a:r>
            <a:endParaRPr b="1" sz="700">
              <a:solidFill>
                <a:srgbClr val="434343"/>
              </a:solidFill>
            </a:endParaRPr>
          </a:p>
        </p:txBody>
      </p:sp>
      <p:sp>
        <p:nvSpPr>
          <p:cNvPr id="322" name="Google Shape;322;p24"/>
          <p:cNvSpPr/>
          <p:nvPr/>
        </p:nvSpPr>
        <p:spPr>
          <a:xfrm>
            <a:off x="1126050" y="2841274"/>
            <a:ext cx="638400" cy="638400"/>
          </a:xfrm>
          <a:prstGeom prst="ellipse">
            <a:avLst/>
          </a:prstGeom>
          <a:solidFill>
            <a:srgbClr val="F7FBF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3" name="Google Shape;323;p24"/>
          <p:cNvCxnSpPr/>
          <p:nvPr/>
        </p:nvCxnSpPr>
        <p:spPr>
          <a:xfrm>
            <a:off x="1962746" y="3163459"/>
            <a:ext cx="1068600" cy="0"/>
          </a:xfrm>
          <a:prstGeom prst="straightConnector1">
            <a:avLst/>
          </a:prstGeom>
          <a:noFill/>
          <a:ln cap="flat" cmpd="sng" w="19050">
            <a:solidFill>
              <a:srgbClr val="0A6982"/>
            </a:solidFill>
            <a:prstDash val="solid"/>
            <a:round/>
            <a:headEnd len="med" w="med" type="none"/>
            <a:tailEnd len="med" w="med" type="stealth"/>
          </a:ln>
        </p:spPr>
      </p:cxnSp>
      <p:sp>
        <p:nvSpPr>
          <p:cNvPr id="324" name="Google Shape;324;p24"/>
          <p:cNvSpPr txBox="1"/>
          <p:nvPr/>
        </p:nvSpPr>
        <p:spPr>
          <a:xfrm>
            <a:off x="2076463" y="2839213"/>
            <a:ext cx="836400" cy="21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700">
              <a:solidFill>
                <a:srgbClr val="434343"/>
              </a:solidFill>
            </a:endParaRPr>
          </a:p>
          <a:p>
            <a:pPr indent="0" lvl="0" marL="0" rtl="0" algn="ctr">
              <a:lnSpc>
                <a:spcPct val="115000"/>
              </a:lnSpc>
              <a:spcBef>
                <a:spcPts val="0"/>
              </a:spcBef>
              <a:spcAft>
                <a:spcPts val="0"/>
              </a:spcAft>
              <a:buNone/>
            </a:pPr>
            <a:r>
              <a:rPr b="1" lang="ja" sz="700">
                <a:solidFill>
                  <a:srgbClr val="434343"/>
                </a:solidFill>
              </a:rPr>
              <a:t>メール受信時に自動起動</a:t>
            </a:r>
            <a:endParaRPr b="1" sz="700">
              <a:solidFill>
                <a:srgbClr val="434343"/>
              </a:solidFill>
            </a:endParaRPr>
          </a:p>
        </p:txBody>
      </p:sp>
      <p:sp>
        <p:nvSpPr>
          <p:cNvPr id="325" name="Google Shape;325;p24"/>
          <p:cNvSpPr/>
          <p:nvPr/>
        </p:nvSpPr>
        <p:spPr>
          <a:xfrm>
            <a:off x="1126050" y="3534571"/>
            <a:ext cx="638400" cy="638400"/>
          </a:xfrm>
          <a:prstGeom prst="ellipse">
            <a:avLst/>
          </a:prstGeom>
          <a:solidFill>
            <a:srgbClr val="F7FBF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6" name="Google Shape;326;p24"/>
          <p:cNvCxnSpPr/>
          <p:nvPr/>
        </p:nvCxnSpPr>
        <p:spPr>
          <a:xfrm>
            <a:off x="1962746" y="3856762"/>
            <a:ext cx="1068600" cy="0"/>
          </a:xfrm>
          <a:prstGeom prst="straightConnector1">
            <a:avLst/>
          </a:prstGeom>
          <a:noFill/>
          <a:ln cap="flat" cmpd="sng" w="19050">
            <a:solidFill>
              <a:srgbClr val="0A6982"/>
            </a:solidFill>
            <a:prstDash val="solid"/>
            <a:round/>
            <a:headEnd len="med" w="med" type="none"/>
            <a:tailEnd len="med" w="med" type="stealth"/>
          </a:ln>
        </p:spPr>
      </p:cxnSp>
      <p:sp>
        <p:nvSpPr>
          <p:cNvPr id="327" name="Google Shape;327;p24"/>
          <p:cNvSpPr txBox="1"/>
          <p:nvPr/>
        </p:nvSpPr>
        <p:spPr>
          <a:xfrm>
            <a:off x="2076463" y="3532511"/>
            <a:ext cx="836400" cy="21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700">
              <a:solidFill>
                <a:srgbClr val="434343"/>
              </a:solidFill>
            </a:endParaRPr>
          </a:p>
          <a:p>
            <a:pPr indent="0" lvl="0" marL="0" rtl="0" algn="ctr">
              <a:lnSpc>
                <a:spcPct val="115000"/>
              </a:lnSpc>
              <a:spcBef>
                <a:spcPts val="0"/>
              </a:spcBef>
              <a:spcAft>
                <a:spcPts val="0"/>
              </a:spcAft>
              <a:buNone/>
            </a:pPr>
            <a:r>
              <a:rPr b="1" lang="ja" sz="700">
                <a:solidFill>
                  <a:srgbClr val="434343"/>
                </a:solidFill>
              </a:rPr>
              <a:t>アプリイベントで自動起動</a:t>
            </a:r>
            <a:endParaRPr b="1" sz="700">
              <a:solidFill>
                <a:srgbClr val="434343"/>
              </a:solidFill>
            </a:endParaRPr>
          </a:p>
        </p:txBody>
      </p:sp>
      <p:sp>
        <p:nvSpPr>
          <p:cNvPr id="328" name="Google Shape;328;p24"/>
          <p:cNvSpPr/>
          <p:nvPr/>
        </p:nvSpPr>
        <p:spPr>
          <a:xfrm>
            <a:off x="1126050" y="4224546"/>
            <a:ext cx="638400" cy="638400"/>
          </a:xfrm>
          <a:prstGeom prst="ellipse">
            <a:avLst/>
          </a:prstGeom>
          <a:solidFill>
            <a:srgbClr val="F7FBF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 name="Google Shape;329;p24"/>
          <p:cNvCxnSpPr/>
          <p:nvPr/>
        </p:nvCxnSpPr>
        <p:spPr>
          <a:xfrm>
            <a:off x="1962746" y="4536274"/>
            <a:ext cx="1068600" cy="0"/>
          </a:xfrm>
          <a:prstGeom prst="straightConnector1">
            <a:avLst/>
          </a:prstGeom>
          <a:noFill/>
          <a:ln cap="flat" cmpd="sng" w="19050">
            <a:solidFill>
              <a:srgbClr val="0A6982"/>
            </a:solidFill>
            <a:prstDash val="solid"/>
            <a:round/>
            <a:headEnd len="med" w="med" type="none"/>
            <a:tailEnd len="med" w="med" type="stealth"/>
          </a:ln>
        </p:spPr>
      </p:cxnSp>
      <p:sp>
        <p:nvSpPr>
          <p:cNvPr id="330" name="Google Shape;330;p24"/>
          <p:cNvSpPr txBox="1"/>
          <p:nvPr/>
        </p:nvSpPr>
        <p:spPr>
          <a:xfrm>
            <a:off x="2076463" y="4212025"/>
            <a:ext cx="836400" cy="21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700">
              <a:solidFill>
                <a:srgbClr val="434343"/>
              </a:solidFill>
            </a:endParaRPr>
          </a:p>
          <a:p>
            <a:pPr indent="0" lvl="0" marL="0" rtl="0" algn="ctr">
              <a:lnSpc>
                <a:spcPct val="115000"/>
              </a:lnSpc>
              <a:spcBef>
                <a:spcPts val="0"/>
              </a:spcBef>
              <a:spcAft>
                <a:spcPts val="0"/>
              </a:spcAft>
              <a:buNone/>
            </a:pPr>
            <a:r>
              <a:rPr b="1" lang="ja" sz="700">
                <a:solidFill>
                  <a:srgbClr val="434343"/>
                </a:solidFill>
              </a:rPr>
              <a:t>データベース</a:t>
            </a:r>
            <a:endParaRPr b="1" sz="700">
              <a:solidFill>
                <a:srgbClr val="434343"/>
              </a:solidFill>
            </a:endParaRPr>
          </a:p>
          <a:p>
            <a:pPr indent="0" lvl="0" marL="0" rtl="0" algn="ctr">
              <a:lnSpc>
                <a:spcPct val="115000"/>
              </a:lnSpc>
              <a:spcBef>
                <a:spcPts val="0"/>
              </a:spcBef>
              <a:spcAft>
                <a:spcPts val="0"/>
              </a:spcAft>
              <a:buNone/>
            </a:pPr>
            <a:r>
              <a:rPr b="1" lang="ja" sz="700">
                <a:solidFill>
                  <a:srgbClr val="434343"/>
                </a:solidFill>
              </a:rPr>
              <a:t>から起動</a:t>
            </a:r>
            <a:endParaRPr b="1" sz="700">
              <a:solidFill>
                <a:srgbClr val="434343"/>
              </a:solidFill>
            </a:endParaRPr>
          </a:p>
        </p:txBody>
      </p:sp>
      <p:pic>
        <p:nvPicPr>
          <p:cNvPr id="331" name="Google Shape;331;p24"/>
          <p:cNvPicPr preferRelativeResize="0"/>
          <p:nvPr/>
        </p:nvPicPr>
        <p:blipFill>
          <a:blip r:embed="rId4">
            <a:alphaModFix/>
          </a:blip>
          <a:stretch>
            <a:fillRect/>
          </a:stretch>
        </p:blipFill>
        <p:spPr>
          <a:xfrm>
            <a:off x="1294970" y="3705707"/>
            <a:ext cx="292800" cy="292800"/>
          </a:xfrm>
          <a:prstGeom prst="rect">
            <a:avLst/>
          </a:prstGeom>
          <a:noFill/>
          <a:ln>
            <a:noFill/>
          </a:ln>
        </p:spPr>
      </p:pic>
      <p:pic>
        <p:nvPicPr>
          <p:cNvPr id="332" name="Google Shape;332;p24"/>
          <p:cNvPicPr preferRelativeResize="0"/>
          <p:nvPr/>
        </p:nvPicPr>
        <p:blipFill>
          <a:blip r:embed="rId5">
            <a:alphaModFix/>
          </a:blip>
          <a:stretch>
            <a:fillRect/>
          </a:stretch>
        </p:blipFill>
        <p:spPr>
          <a:xfrm>
            <a:off x="1294970" y="4386570"/>
            <a:ext cx="292800" cy="292800"/>
          </a:xfrm>
          <a:prstGeom prst="rect">
            <a:avLst/>
          </a:prstGeom>
          <a:noFill/>
          <a:ln>
            <a:noFill/>
          </a:ln>
        </p:spPr>
      </p:pic>
      <p:pic>
        <p:nvPicPr>
          <p:cNvPr id="333" name="Google Shape;333;p24"/>
          <p:cNvPicPr preferRelativeResize="0"/>
          <p:nvPr/>
        </p:nvPicPr>
        <p:blipFill>
          <a:blip r:embed="rId6">
            <a:alphaModFix/>
          </a:blip>
          <a:stretch>
            <a:fillRect/>
          </a:stretch>
        </p:blipFill>
        <p:spPr>
          <a:xfrm>
            <a:off x="1298895" y="1607445"/>
            <a:ext cx="292800" cy="292800"/>
          </a:xfrm>
          <a:prstGeom prst="rect">
            <a:avLst/>
          </a:prstGeom>
          <a:noFill/>
          <a:ln>
            <a:noFill/>
          </a:ln>
        </p:spPr>
      </p:pic>
      <p:pic>
        <p:nvPicPr>
          <p:cNvPr id="334" name="Google Shape;334;p24"/>
          <p:cNvPicPr preferRelativeResize="0"/>
          <p:nvPr/>
        </p:nvPicPr>
        <p:blipFill>
          <a:blip r:embed="rId7">
            <a:alphaModFix/>
          </a:blip>
          <a:stretch>
            <a:fillRect/>
          </a:stretch>
        </p:blipFill>
        <p:spPr>
          <a:xfrm>
            <a:off x="1294970" y="3028170"/>
            <a:ext cx="292800" cy="292800"/>
          </a:xfrm>
          <a:prstGeom prst="rect">
            <a:avLst/>
          </a:prstGeom>
          <a:noFill/>
          <a:ln>
            <a:noFill/>
          </a:ln>
        </p:spPr>
      </p:pic>
      <p:pic>
        <p:nvPicPr>
          <p:cNvPr id="335" name="Google Shape;335;p24"/>
          <p:cNvPicPr preferRelativeResize="0"/>
          <p:nvPr/>
        </p:nvPicPr>
        <p:blipFill>
          <a:blip r:embed="rId8">
            <a:alphaModFix/>
          </a:blip>
          <a:stretch>
            <a:fillRect/>
          </a:stretch>
        </p:blipFill>
        <p:spPr>
          <a:xfrm>
            <a:off x="1298907" y="2313182"/>
            <a:ext cx="292800" cy="292800"/>
          </a:xfrm>
          <a:prstGeom prst="rect">
            <a:avLst/>
          </a:prstGeom>
          <a:noFill/>
          <a:ln>
            <a:noFill/>
          </a:ln>
        </p:spPr>
      </p:pic>
      <p:pic>
        <p:nvPicPr>
          <p:cNvPr id="336" name="Google Shape;336;p24"/>
          <p:cNvPicPr preferRelativeResize="0"/>
          <p:nvPr/>
        </p:nvPicPr>
        <p:blipFill>
          <a:blip r:embed="rId7">
            <a:alphaModFix/>
          </a:blip>
          <a:stretch>
            <a:fillRect/>
          </a:stretch>
        </p:blipFill>
        <p:spPr>
          <a:xfrm>
            <a:off x="4798531" y="1955968"/>
            <a:ext cx="235925" cy="235925"/>
          </a:xfrm>
          <a:prstGeom prst="rect">
            <a:avLst/>
          </a:prstGeom>
          <a:noFill/>
          <a:ln>
            <a:noFill/>
          </a:ln>
        </p:spPr>
      </p:pic>
      <p:pic>
        <p:nvPicPr>
          <p:cNvPr id="337" name="Google Shape;337;p24"/>
          <p:cNvPicPr preferRelativeResize="0"/>
          <p:nvPr/>
        </p:nvPicPr>
        <p:blipFill>
          <a:blip r:embed="rId9">
            <a:alphaModFix/>
          </a:blip>
          <a:stretch>
            <a:fillRect/>
          </a:stretch>
        </p:blipFill>
        <p:spPr>
          <a:xfrm>
            <a:off x="4797606" y="2653378"/>
            <a:ext cx="252350" cy="254864"/>
          </a:xfrm>
          <a:prstGeom prst="rect">
            <a:avLst/>
          </a:prstGeom>
          <a:noFill/>
          <a:ln>
            <a:noFill/>
          </a:ln>
        </p:spPr>
      </p:pic>
      <p:pic>
        <p:nvPicPr>
          <p:cNvPr id="338" name="Google Shape;338;p24"/>
          <p:cNvPicPr preferRelativeResize="0"/>
          <p:nvPr/>
        </p:nvPicPr>
        <p:blipFill>
          <a:blip r:embed="rId10">
            <a:alphaModFix/>
          </a:blip>
          <a:stretch>
            <a:fillRect/>
          </a:stretch>
        </p:blipFill>
        <p:spPr>
          <a:xfrm>
            <a:off x="4589583" y="2498529"/>
            <a:ext cx="252325" cy="180232"/>
          </a:xfrm>
          <a:prstGeom prst="rect">
            <a:avLst/>
          </a:prstGeom>
          <a:noFill/>
          <a:ln>
            <a:noFill/>
          </a:ln>
        </p:spPr>
      </p:pic>
      <p:pic>
        <p:nvPicPr>
          <p:cNvPr id="339" name="Google Shape;339;p24"/>
          <p:cNvPicPr preferRelativeResize="0"/>
          <p:nvPr/>
        </p:nvPicPr>
        <p:blipFill>
          <a:blip r:embed="rId11">
            <a:alphaModFix/>
          </a:blip>
          <a:stretch>
            <a:fillRect/>
          </a:stretch>
        </p:blipFill>
        <p:spPr>
          <a:xfrm>
            <a:off x="4773407" y="3388381"/>
            <a:ext cx="292800" cy="292800"/>
          </a:xfrm>
          <a:prstGeom prst="rect">
            <a:avLst/>
          </a:prstGeom>
          <a:noFill/>
          <a:ln>
            <a:noFill/>
          </a:ln>
        </p:spPr>
      </p:pic>
      <p:pic>
        <p:nvPicPr>
          <p:cNvPr id="340" name="Google Shape;340;p24"/>
          <p:cNvPicPr preferRelativeResize="0"/>
          <p:nvPr/>
        </p:nvPicPr>
        <p:blipFill>
          <a:blip r:embed="rId12">
            <a:alphaModFix/>
          </a:blip>
          <a:stretch>
            <a:fillRect/>
          </a:stretch>
        </p:blipFill>
        <p:spPr>
          <a:xfrm>
            <a:off x="4770085" y="4125648"/>
            <a:ext cx="292800" cy="292800"/>
          </a:xfrm>
          <a:prstGeom prst="rect">
            <a:avLst/>
          </a:prstGeom>
          <a:noFill/>
          <a:ln cap="flat" cmpd="sng" w="9525">
            <a:solidFill>
              <a:schemeClr val="lt1"/>
            </a:solidFill>
            <a:prstDash val="solid"/>
            <a:round/>
            <a:headEnd len="sm" w="sm" type="none"/>
            <a:tailEnd len="sm" w="sm" type="none"/>
          </a:ln>
        </p:spPr>
      </p:pic>
      <p:sp>
        <p:nvSpPr>
          <p:cNvPr id="341" name="Google Shape;341;p24"/>
          <p:cNvSpPr/>
          <p:nvPr/>
        </p:nvSpPr>
        <p:spPr>
          <a:xfrm>
            <a:off x="7992075" y="150542"/>
            <a:ext cx="1016700" cy="2235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000">
                <a:solidFill>
                  <a:schemeClr val="lt1"/>
                </a:solidFill>
              </a:rPr>
              <a:t>フローボット</a:t>
            </a:r>
            <a:endParaRPr b="1" sz="1000">
              <a:solidFill>
                <a:srgbClr val="FFFFFF"/>
              </a:solidFill>
            </a:endParaRPr>
          </a:p>
        </p:txBody>
      </p:sp>
      <p:sp>
        <p:nvSpPr>
          <p:cNvPr id="342" name="Google Shape;34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5"/>
          <p:cNvSpPr txBox="1"/>
          <p:nvPr/>
        </p:nvSpPr>
        <p:spPr>
          <a:xfrm>
            <a:off x="1392350" y="283500"/>
            <a:ext cx="6222600" cy="464700"/>
          </a:xfrm>
          <a:prstGeom prst="rect">
            <a:avLst/>
          </a:prstGeom>
          <a:noFill/>
          <a:ln>
            <a:noFill/>
          </a:ln>
        </p:spPr>
        <p:txBody>
          <a:bodyPr anchorCtr="0" anchor="t" bIns="91425" lIns="90000" spcFirstLastPara="1" rIns="91425" wrap="square" tIns="91425">
            <a:noAutofit/>
          </a:bodyPr>
          <a:lstStyle/>
          <a:p>
            <a:pPr indent="0" lvl="0" marL="0" rtl="0" algn="ctr">
              <a:spcBef>
                <a:spcPts val="0"/>
              </a:spcBef>
              <a:spcAft>
                <a:spcPts val="0"/>
              </a:spcAft>
              <a:buNone/>
            </a:pPr>
            <a:r>
              <a:rPr b="1" lang="ja" sz="2400">
                <a:solidFill>
                  <a:srgbClr val="00C7BE"/>
                </a:solidFill>
                <a:latin typeface="Calibri"/>
                <a:ea typeface="Calibri"/>
                <a:cs typeface="Calibri"/>
                <a:sym typeface="Calibri"/>
              </a:rPr>
              <a:t>ご利用のサービス上から1クリックで起動</a:t>
            </a:r>
            <a:endParaRPr b="1" sz="2400">
              <a:solidFill>
                <a:srgbClr val="00C7BE"/>
              </a:solidFill>
              <a:latin typeface="Calibri"/>
              <a:ea typeface="Calibri"/>
              <a:cs typeface="Calibri"/>
              <a:sym typeface="Calibri"/>
            </a:endParaRPr>
          </a:p>
        </p:txBody>
      </p:sp>
      <p:sp>
        <p:nvSpPr>
          <p:cNvPr id="348" name="Google Shape;348;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a:t>‹#›</a:t>
            </a:fld>
            <a:endParaRPr/>
          </a:p>
        </p:txBody>
      </p:sp>
      <p:sp>
        <p:nvSpPr>
          <p:cNvPr id="349" name="Google Shape;349;p25"/>
          <p:cNvSpPr txBox="1"/>
          <p:nvPr/>
        </p:nvSpPr>
        <p:spPr>
          <a:xfrm>
            <a:off x="514150" y="768900"/>
            <a:ext cx="8066100" cy="52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ja">
                <a:solidFill>
                  <a:srgbClr val="434343"/>
                </a:solidFill>
              </a:rPr>
              <a:t>Chrome拡張機能を使えば、kintone、Salesforce、HubSpotなど、</a:t>
            </a:r>
            <a:endParaRPr b="1">
              <a:solidFill>
                <a:srgbClr val="434343"/>
              </a:solidFill>
            </a:endParaRPr>
          </a:p>
          <a:p>
            <a:pPr indent="0" lvl="0" marL="0" rtl="0" algn="ctr">
              <a:lnSpc>
                <a:spcPct val="115000"/>
              </a:lnSpc>
              <a:spcBef>
                <a:spcPts val="0"/>
              </a:spcBef>
              <a:spcAft>
                <a:spcPts val="0"/>
              </a:spcAft>
              <a:buNone/>
            </a:pPr>
            <a:r>
              <a:rPr b="1" lang="ja">
                <a:solidFill>
                  <a:srgbClr val="434343"/>
                </a:solidFill>
              </a:rPr>
              <a:t>ご利用のサービス上から、1クリックでフローボットを起動できます。</a:t>
            </a:r>
            <a:endParaRPr b="1">
              <a:solidFill>
                <a:srgbClr val="434343"/>
              </a:solidFill>
            </a:endParaRPr>
          </a:p>
        </p:txBody>
      </p:sp>
      <p:sp>
        <p:nvSpPr>
          <p:cNvPr id="350" name="Google Shape;350;p25"/>
          <p:cNvSpPr/>
          <p:nvPr/>
        </p:nvSpPr>
        <p:spPr>
          <a:xfrm>
            <a:off x="7992075" y="150542"/>
            <a:ext cx="1016700" cy="223500"/>
          </a:xfrm>
          <a:prstGeom prst="roundRect">
            <a:avLst>
              <a:gd fmla="val 50000" name="adj"/>
            </a:avLst>
          </a:prstGeom>
          <a:solidFill>
            <a:srgbClr val="00C7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000">
                <a:solidFill>
                  <a:schemeClr val="lt1"/>
                </a:solidFill>
              </a:rPr>
              <a:t>フローボット</a:t>
            </a:r>
            <a:endParaRPr b="1" sz="1000">
              <a:solidFill>
                <a:srgbClr val="FFFFFF"/>
              </a:solidFill>
            </a:endParaRPr>
          </a:p>
        </p:txBody>
      </p:sp>
      <p:pic>
        <p:nvPicPr>
          <p:cNvPr id="351" name="Google Shape;351;p25"/>
          <p:cNvPicPr preferRelativeResize="0"/>
          <p:nvPr/>
        </p:nvPicPr>
        <p:blipFill>
          <a:blip r:embed="rId3">
            <a:alphaModFix/>
          </a:blip>
          <a:stretch>
            <a:fillRect/>
          </a:stretch>
        </p:blipFill>
        <p:spPr>
          <a:xfrm>
            <a:off x="-255050" y="1322850"/>
            <a:ext cx="5692925" cy="3783820"/>
          </a:xfrm>
          <a:prstGeom prst="rect">
            <a:avLst/>
          </a:prstGeom>
          <a:noFill/>
          <a:ln>
            <a:noFill/>
          </a:ln>
        </p:spPr>
      </p:pic>
      <p:pic>
        <p:nvPicPr>
          <p:cNvPr id="352" name="Google Shape;352;p25"/>
          <p:cNvPicPr preferRelativeResize="0"/>
          <p:nvPr/>
        </p:nvPicPr>
        <p:blipFill rotWithShape="1">
          <a:blip r:embed="rId4">
            <a:alphaModFix/>
          </a:blip>
          <a:srcRect b="18256" l="15778" r="14954" t="13367"/>
          <a:stretch/>
        </p:blipFill>
        <p:spPr>
          <a:xfrm>
            <a:off x="3735575" y="2605912"/>
            <a:ext cx="1190567" cy="1173475"/>
          </a:xfrm>
          <a:prstGeom prst="rect">
            <a:avLst/>
          </a:prstGeom>
          <a:noFill/>
          <a:ln>
            <a:noFill/>
          </a:ln>
          <a:effectLst>
            <a:outerShdw blurRad="57150" rotWithShape="0" algn="bl" dir="5400000" dist="19050">
              <a:srgbClr val="000000">
                <a:alpha val="50000"/>
              </a:srgbClr>
            </a:outerShdw>
          </a:effectLst>
        </p:spPr>
      </p:pic>
      <p:cxnSp>
        <p:nvCxnSpPr>
          <p:cNvPr id="353" name="Google Shape;353;p25"/>
          <p:cNvCxnSpPr>
            <a:endCxn id="354" idx="0"/>
          </p:cNvCxnSpPr>
          <p:nvPr/>
        </p:nvCxnSpPr>
        <p:spPr>
          <a:xfrm>
            <a:off x="6217923" y="2513010"/>
            <a:ext cx="3600" cy="1511700"/>
          </a:xfrm>
          <a:prstGeom prst="straightConnector1">
            <a:avLst/>
          </a:prstGeom>
          <a:noFill/>
          <a:ln cap="flat" cmpd="sng" w="19050">
            <a:solidFill>
              <a:srgbClr val="0A6982"/>
            </a:solidFill>
            <a:prstDash val="dash"/>
            <a:round/>
            <a:headEnd len="med" w="med" type="none"/>
            <a:tailEnd len="med" w="med" type="none"/>
          </a:ln>
        </p:spPr>
      </p:cxnSp>
      <p:sp>
        <p:nvSpPr>
          <p:cNvPr id="355" name="Google Shape;355;p25"/>
          <p:cNvSpPr/>
          <p:nvPr/>
        </p:nvSpPr>
        <p:spPr>
          <a:xfrm>
            <a:off x="5810700" y="1878576"/>
            <a:ext cx="2983200" cy="622800"/>
          </a:xfrm>
          <a:prstGeom prst="roundRect">
            <a:avLst>
              <a:gd fmla="val 22267" name="adj"/>
            </a:avLst>
          </a:prstGeom>
          <a:solidFill>
            <a:schemeClr val="lt1"/>
          </a:solidFill>
          <a:ln>
            <a:noFill/>
          </a:ln>
          <a:effectLst>
            <a:outerShdw blurRad="57150" rotWithShape="0" algn="bl" dir="5400000" dist="19050">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5"/>
          <p:cNvSpPr/>
          <p:nvPr/>
        </p:nvSpPr>
        <p:spPr>
          <a:xfrm>
            <a:off x="5810700" y="2897797"/>
            <a:ext cx="2983200" cy="622800"/>
          </a:xfrm>
          <a:prstGeom prst="roundRect">
            <a:avLst>
              <a:gd fmla="val 22267" name="adj"/>
            </a:avLst>
          </a:prstGeom>
          <a:solidFill>
            <a:schemeClr val="lt1"/>
          </a:solidFill>
          <a:ln>
            <a:noFill/>
          </a:ln>
          <a:effectLst>
            <a:outerShdw blurRad="57150" rotWithShape="0" algn="bl" dir="5400000" dist="19050">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5"/>
          <p:cNvSpPr txBox="1"/>
          <p:nvPr/>
        </p:nvSpPr>
        <p:spPr>
          <a:xfrm>
            <a:off x="6438387" y="2015855"/>
            <a:ext cx="2215500" cy="38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ja" sz="900">
                <a:solidFill>
                  <a:srgbClr val="434343"/>
                </a:solidFill>
              </a:rPr>
              <a:t>フローボットを起動</a:t>
            </a:r>
            <a:endParaRPr b="1" sz="900">
              <a:solidFill>
                <a:srgbClr val="434343"/>
              </a:solidFill>
            </a:endParaRPr>
          </a:p>
        </p:txBody>
      </p:sp>
      <p:sp>
        <p:nvSpPr>
          <p:cNvPr id="358" name="Google Shape;358;p25"/>
          <p:cNvSpPr txBox="1"/>
          <p:nvPr/>
        </p:nvSpPr>
        <p:spPr>
          <a:xfrm>
            <a:off x="6438387" y="3031731"/>
            <a:ext cx="2215500" cy="38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ja" sz="900">
                <a:solidFill>
                  <a:srgbClr val="434343"/>
                </a:solidFill>
              </a:rPr>
              <a:t>書類を作成</a:t>
            </a:r>
            <a:endParaRPr b="1" sz="900">
              <a:solidFill>
                <a:srgbClr val="434343"/>
              </a:solidFill>
            </a:endParaRPr>
          </a:p>
        </p:txBody>
      </p:sp>
      <p:sp>
        <p:nvSpPr>
          <p:cNvPr id="359" name="Google Shape;359;p25"/>
          <p:cNvSpPr/>
          <p:nvPr/>
        </p:nvSpPr>
        <p:spPr>
          <a:xfrm>
            <a:off x="5810700" y="3916983"/>
            <a:ext cx="2983200" cy="622800"/>
          </a:xfrm>
          <a:prstGeom prst="roundRect">
            <a:avLst>
              <a:gd fmla="val 22267" name="adj"/>
            </a:avLst>
          </a:prstGeom>
          <a:solidFill>
            <a:schemeClr val="lt1"/>
          </a:solidFill>
          <a:ln>
            <a:noFill/>
          </a:ln>
          <a:effectLst>
            <a:outerShdw blurRad="57150" rotWithShape="0" algn="bl" dir="5400000" dist="19050">
              <a:srgbClr val="666666">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5"/>
          <p:cNvSpPr txBox="1"/>
          <p:nvPr/>
        </p:nvSpPr>
        <p:spPr>
          <a:xfrm>
            <a:off x="6438387" y="4056692"/>
            <a:ext cx="2264100" cy="38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ja" sz="900">
                <a:solidFill>
                  <a:srgbClr val="434343"/>
                </a:solidFill>
              </a:rPr>
              <a:t>契約書を送付</a:t>
            </a:r>
            <a:endParaRPr b="1" sz="900">
              <a:solidFill>
                <a:srgbClr val="434343"/>
              </a:solidFill>
            </a:endParaRPr>
          </a:p>
        </p:txBody>
      </p:sp>
      <p:pic>
        <p:nvPicPr>
          <p:cNvPr id="354" name="Google Shape;354;p25"/>
          <p:cNvPicPr preferRelativeResize="0"/>
          <p:nvPr/>
        </p:nvPicPr>
        <p:blipFill rotWithShape="1">
          <a:blip r:embed="rId5">
            <a:alphaModFix/>
          </a:blip>
          <a:srcRect b="0" l="4404" r="4404" t="0"/>
          <a:stretch/>
        </p:blipFill>
        <p:spPr>
          <a:xfrm>
            <a:off x="6011524" y="4024710"/>
            <a:ext cx="419998" cy="378389"/>
          </a:xfrm>
          <a:prstGeom prst="rect">
            <a:avLst/>
          </a:prstGeom>
          <a:noFill/>
          <a:ln>
            <a:noFill/>
          </a:ln>
        </p:spPr>
      </p:pic>
      <p:pic>
        <p:nvPicPr>
          <p:cNvPr id="361" name="Google Shape;361;p25"/>
          <p:cNvPicPr preferRelativeResize="0"/>
          <p:nvPr/>
        </p:nvPicPr>
        <p:blipFill>
          <a:blip r:embed="rId6">
            <a:alphaModFix/>
          </a:blip>
          <a:stretch>
            <a:fillRect/>
          </a:stretch>
        </p:blipFill>
        <p:spPr>
          <a:xfrm>
            <a:off x="6042095" y="3046962"/>
            <a:ext cx="318409" cy="318387"/>
          </a:xfrm>
          <a:prstGeom prst="rect">
            <a:avLst/>
          </a:prstGeom>
          <a:noFill/>
          <a:ln>
            <a:noFill/>
          </a:ln>
        </p:spPr>
      </p:pic>
      <p:sp>
        <p:nvSpPr>
          <p:cNvPr id="362" name="Google Shape;362;p25"/>
          <p:cNvSpPr txBox="1"/>
          <p:nvPr/>
        </p:nvSpPr>
        <p:spPr>
          <a:xfrm>
            <a:off x="8305075" y="1990752"/>
            <a:ext cx="489000" cy="431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ja" sz="700">
                <a:solidFill>
                  <a:srgbClr val="00C7BE"/>
                </a:solidFill>
              </a:rPr>
              <a:t>✔︎</a:t>
            </a:r>
            <a:endParaRPr b="1" sz="700">
              <a:solidFill>
                <a:srgbClr val="00C7BE"/>
              </a:solidFill>
            </a:endParaRPr>
          </a:p>
        </p:txBody>
      </p:sp>
      <p:sp>
        <p:nvSpPr>
          <p:cNvPr id="363" name="Google Shape;363;p25"/>
          <p:cNvSpPr txBox="1"/>
          <p:nvPr/>
        </p:nvSpPr>
        <p:spPr>
          <a:xfrm>
            <a:off x="8305075" y="3016039"/>
            <a:ext cx="489000" cy="431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ja" sz="700">
                <a:solidFill>
                  <a:srgbClr val="00C7BE"/>
                </a:solidFill>
              </a:rPr>
              <a:t>✔︎</a:t>
            </a:r>
            <a:endParaRPr b="1" sz="700">
              <a:solidFill>
                <a:srgbClr val="00C7BE"/>
              </a:solidFill>
            </a:endParaRPr>
          </a:p>
        </p:txBody>
      </p:sp>
      <p:pic>
        <p:nvPicPr>
          <p:cNvPr id="364" name="Google Shape;364;p25"/>
          <p:cNvPicPr preferRelativeResize="0"/>
          <p:nvPr/>
        </p:nvPicPr>
        <p:blipFill>
          <a:blip r:embed="rId7">
            <a:alphaModFix/>
          </a:blip>
          <a:stretch>
            <a:fillRect/>
          </a:stretch>
        </p:blipFill>
        <p:spPr>
          <a:xfrm>
            <a:off x="5146575" y="2499705"/>
            <a:ext cx="393550" cy="638887"/>
          </a:xfrm>
          <a:prstGeom prst="rect">
            <a:avLst/>
          </a:prstGeom>
          <a:noFill/>
          <a:ln>
            <a:noFill/>
          </a:ln>
        </p:spPr>
      </p:pic>
      <p:grpSp>
        <p:nvGrpSpPr>
          <p:cNvPr id="365" name="Google Shape;365;p25"/>
          <p:cNvGrpSpPr/>
          <p:nvPr/>
        </p:nvGrpSpPr>
        <p:grpSpPr>
          <a:xfrm>
            <a:off x="6004520" y="1985476"/>
            <a:ext cx="393558" cy="393558"/>
            <a:chOff x="5753575" y="2647950"/>
            <a:chExt cx="1233725" cy="1233725"/>
          </a:xfrm>
        </p:grpSpPr>
        <p:pic>
          <p:nvPicPr>
            <p:cNvPr id="366" name="Google Shape;366;p25"/>
            <p:cNvPicPr preferRelativeResize="0"/>
            <p:nvPr/>
          </p:nvPicPr>
          <p:blipFill>
            <a:blip r:embed="rId8">
              <a:alphaModFix/>
            </a:blip>
            <a:stretch>
              <a:fillRect/>
            </a:stretch>
          </p:blipFill>
          <p:spPr>
            <a:xfrm>
              <a:off x="5753575" y="2647950"/>
              <a:ext cx="1233725" cy="1233725"/>
            </a:xfrm>
            <a:prstGeom prst="rect">
              <a:avLst/>
            </a:prstGeom>
            <a:noFill/>
            <a:ln>
              <a:noFill/>
            </a:ln>
          </p:spPr>
        </p:pic>
        <p:sp>
          <p:nvSpPr>
            <p:cNvPr id="367" name="Google Shape;367;p25"/>
            <p:cNvSpPr/>
            <p:nvPr/>
          </p:nvSpPr>
          <p:spPr>
            <a:xfrm>
              <a:off x="5925625" y="3130975"/>
              <a:ext cx="948300" cy="221700"/>
            </a:xfrm>
            <a:prstGeom prst="rect">
              <a:avLst/>
            </a:prstGeom>
            <a:solidFill>
              <a:srgbClr val="049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